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32038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723071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1111038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3078864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29100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87692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F6CC686-0293-46F1-BD1A-AAE806DC510F}" type="datetimeFigureOut">
              <a:rPr lang="en-GB" smtClean="0"/>
              <a:t>24/04/2020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824381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F6CC686-0293-46F1-BD1A-AAE806DC510F}" type="datetimeFigureOut">
              <a:rPr lang="en-GB" smtClean="0"/>
              <a:t>24/04/2020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795370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6CC686-0293-46F1-BD1A-AAE806DC510F}" type="datetimeFigureOut">
              <a:rPr lang="en-GB" smtClean="0"/>
              <a:t>24/04/2020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321739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780747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82046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CC686-0293-46F1-BD1A-AAE806DC510F}" type="datetimeFigureOut">
              <a:rPr lang="en-GB" smtClean="0"/>
              <a:t>24/04/2020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66FDD-2209-4A73-A7BE-7432B6D51136}" type="slidenum">
              <a:rPr lang="en-GB" smtClean="0"/>
              <a:t>‹#›</a:t>
            </a:fld>
            <a:endParaRPr lang="en-GB"/>
          </a:p>
        </p:txBody>
      </p:sp>
    </p:spTree>
    <p:extLst>
      <p:ext uri="{BB962C8B-B14F-4D97-AF65-F5344CB8AC3E}">
        <p14:creationId xmlns:p14="http://schemas.microsoft.com/office/powerpoint/2010/main" val="197716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rved Left Arrow 6"/>
          <p:cNvSpPr/>
          <p:nvPr/>
        </p:nvSpPr>
        <p:spPr>
          <a:xfrm rot="19803118">
            <a:off x="7250687" y="905239"/>
            <a:ext cx="806267" cy="1993767"/>
          </a:xfrm>
          <a:prstGeom prst="curvedLeftArrow">
            <a:avLst>
              <a:gd name="adj1" fmla="val 25000"/>
              <a:gd name="adj2" fmla="val 49151"/>
              <a:gd name="adj3" fmla="val 283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p:cNvPicPr>
            <a:picLocks noChangeAspect="1"/>
          </p:cNvPicPr>
          <p:nvPr/>
        </p:nvPicPr>
        <p:blipFill>
          <a:blip r:embed="rId2"/>
          <a:stretch>
            <a:fillRect/>
          </a:stretch>
        </p:blipFill>
        <p:spPr>
          <a:xfrm>
            <a:off x="5633730" y="632127"/>
            <a:ext cx="1213922" cy="1503289"/>
          </a:xfrm>
          <a:prstGeom prst="rect">
            <a:avLst/>
          </a:prstGeom>
        </p:spPr>
      </p:pic>
      <p:sp>
        <p:nvSpPr>
          <p:cNvPr id="10" name="TextBox 9"/>
          <p:cNvSpPr txBox="1"/>
          <p:nvPr/>
        </p:nvSpPr>
        <p:spPr>
          <a:xfrm>
            <a:off x="5205154" y="2143461"/>
            <a:ext cx="1800664" cy="646331"/>
          </a:xfrm>
          <a:prstGeom prst="rect">
            <a:avLst/>
          </a:prstGeom>
          <a:noFill/>
        </p:spPr>
        <p:txBody>
          <a:bodyPr wrap="square" rtlCol="0">
            <a:spAutoFit/>
          </a:bodyPr>
          <a:lstStyle/>
          <a:p>
            <a:pPr algn="ctr"/>
            <a:r>
              <a:rPr lang="en-GB" dirty="0" smtClean="0">
                <a:latin typeface="SassoonPrimaryInfant" pitchFamily="2" charset="0"/>
              </a:rPr>
              <a:t>Understanding Christianity</a:t>
            </a:r>
            <a:endParaRPr lang="en-GB" dirty="0">
              <a:latin typeface="SassoonPrimaryInfant" pitchFamily="2" charset="0"/>
            </a:endParaRPr>
          </a:p>
        </p:txBody>
      </p:sp>
      <p:pic>
        <p:nvPicPr>
          <p:cNvPr id="11" name="Picture 10"/>
          <p:cNvPicPr>
            <a:picLocks noChangeAspect="1"/>
          </p:cNvPicPr>
          <p:nvPr/>
        </p:nvPicPr>
        <p:blipFill>
          <a:blip r:embed="rId3"/>
          <a:stretch>
            <a:fillRect/>
          </a:stretch>
        </p:blipFill>
        <p:spPr>
          <a:xfrm>
            <a:off x="6713689" y="2608532"/>
            <a:ext cx="997826" cy="997826"/>
          </a:xfrm>
          <a:prstGeom prst="rect">
            <a:avLst/>
          </a:prstGeom>
        </p:spPr>
      </p:pic>
      <p:sp>
        <p:nvSpPr>
          <p:cNvPr id="13" name="TextBox 12"/>
          <p:cNvSpPr txBox="1"/>
          <p:nvPr/>
        </p:nvSpPr>
        <p:spPr>
          <a:xfrm>
            <a:off x="5626555" y="3547899"/>
            <a:ext cx="3285455" cy="369332"/>
          </a:xfrm>
          <a:prstGeom prst="rect">
            <a:avLst/>
          </a:prstGeom>
          <a:noFill/>
        </p:spPr>
        <p:txBody>
          <a:bodyPr wrap="square" rtlCol="0">
            <a:spAutoFit/>
          </a:bodyPr>
          <a:lstStyle/>
          <a:p>
            <a:pPr algn="ctr"/>
            <a:r>
              <a:rPr lang="en-GB" dirty="0" smtClean="0">
                <a:latin typeface="SassoonPrimaryInfant" pitchFamily="2" charset="0"/>
              </a:rPr>
              <a:t>Comparing beliefs and practices</a:t>
            </a:r>
            <a:endParaRPr lang="en-GB" dirty="0">
              <a:latin typeface="SassoonPrimaryInfant" pitchFamily="2" charset="0"/>
            </a:endParaRPr>
          </a:p>
        </p:txBody>
      </p:sp>
      <p:pic>
        <p:nvPicPr>
          <p:cNvPr id="14" name="Picture 13"/>
          <p:cNvPicPr>
            <a:picLocks noChangeAspect="1"/>
          </p:cNvPicPr>
          <p:nvPr/>
        </p:nvPicPr>
        <p:blipFill>
          <a:blip r:embed="rId4"/>
          <a:stretch>
            <a:fillRect/>
          </a:stretch>
        </p:blipFill>
        <p:spPr>
          <a:xfrm>
            <a:off x="3959406" y="2673664"/>
            <a:ext cx="399117" cy="456134"/>
          </a:xfrm>
          <a:prstGeom prst="rect">
            <a:avLst/>
          </a:prstGeom>
        </p:spPr>
      </p:pic>
      <p:pic>
        <p:nvPicPr>
          <p:cNvPr id="1026" name="Picture 2" descr="Rainbow Islam Symbol - My Evil Twin - Digital Art, Religion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38093" y="2737888"/>
            <a:ext cx="322727" cy="32272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6"/>
          <a:stretch>
            <a:fillRect/>
          </a:stretch>
        </p:blipFill>
        <p:spPr>
          <a:xfrm>
            <a:off x="4653635" y="2747316"/>
            <a:ext cx="399757" cy="399757"/>
          </a:xfrm>
          <a:prstGeom prst="rect">
            <a:avLst/>
          </a:prstGeom>
        </p:spPr>
      </p:pic>
      <p:sp>
        <p:nvSpPr>
          <p:cNvPr id="16" name="TextBox 15"/>
          <p:cNvSpPr txBox="1"/>
          <p:nvPr/>
        </p:nvSpPr>
        <p:spPr>
          <a:xfrm>
            <a:off x="3334472" y="3162563"/>
            <a:ext cx="2504049" cy="369332"/>
          </a:xfrm>
          <a:prstGeom prst="rect">
            <a:avLst/>
          </a:prstGeom>
          <a:noFill/>
        </p:spPr>
        <p:txBody>
          <a:bodyPr wrap="square" rtlCol="0">
            <a:spAutoFit/>
          </a:bodyPr>
          <a:lstStyle/>
          <a:p>
            <a:pPr algn="ctr"/>
            <a:r>
              <a:rPr lang="en-GB" dirty="0" smtClean="0">
                <a:latin typeface="SassoonPrimaryInfant" pitchFamily="2" charset="0"/>
              </a:rPr>
              <a:t>Non-Christian faith</a:t>
            </a:r>
            <a:endParaRPr lang="en-GB" dirty="0">
              <a:latin typeface="SassoonPrimaryInfant" pitchFamily="2" charset="0"/>
            </a:endParaRPr>
          </a:p>
        </p:txBody>
      </p:sp>
      <p:sp>
        <p:nvSpPr>
          <p:cNvPr id="18" name="Rectangle 17"/>
          <p:cNvSpPr/>
          <p:nvPr/>
        </p:nvSpPr>
        <p:spPr>
          <a:xfrm>
            <a:off x="3574707" y="55108"/>
            <a:ext cx="4919039" cy="523220"/>
          </a:xfrm>
          <a:prstGeom prst="rect">
            <a:avLst/>
          </a:prstGeom>
          <a:noFill/>
        </p:spPr>
        <p:txBody>
          <a:bodyPr wrap="none" lIns="91440" tIns="45720" rIns="91440" bIns="45720">
            <a:spAutoFit/>
          </a:bodyPr>
          <a:lstStyle/>
          <a:p>
            <a:pPr algn="ctr"/>
            <a:r>
              <a:rPr lang="en-US" sz="2800" b="1" cap="none" spc="0" dirty="0" smtClean="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rPr>
              <a:t>RE Learning Journey  Year </a:t>
            </a:r>
            <a:r>
              <a:rPr lang="en-US" sz="2800" b="1" dirty="0" smtClean="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rPr>
              <a:t>6</a:t>
            </a:r>
            <a:endParaRPr lang="en-US" sz="2800" b="1" cap="none" spc="0" dirty="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endParaRPr>
          </a:p>
        </p:txBody>
      </p:sp>
      <p:sp>
        <p:nvSpPr>
          <p:cNvPr id="23" name="Curved Left Arrow 22"/>
          <p:cNvSpPr/>
          <p:nvPr/>
        </p:nvSpPr>
        <p:spPr>
          <a:xfrm rot="6005749">
            <a:off x="4898700" y="2924386"/>
            <a:ext cx="971411" cy="2414394"/>
          </a:xfrm>
          <a:prstGeom prst="curvedLeftArrow">
            <a:avLst>
              <a:gd name="adj1" fmla="val 25000"/>
              <a:gd name="adj2" fmla="val 50000"/>
              <a:gd name="adj3" fmla="val 345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00"/>
              </a:solidFill>
            </a:endParaRPr>
          </a:p>
        </p:txBody>
      </p:sp>
      <p:sp>
        <p:nvSpPr>
          <p:cNvPr id="25" name="Curved Down Arrow 24"/>
          <p:cNvSpPr/>
          <p:nvPr/>
        </p:nvSpPr>
        <p:spPr>
          <a:xfrm rot="19526281">
            <a:off x="3802958" y="1030581"/>
            <a:ext cx="1868661" cy="1097831"/>
          </a:xfrm>
          <a:prstGeom prst="curvedDownArrow">
            <a:avLst>
              <a:gd name="adj1" fmla="val 25000"/>
              <a:gd name="adj2" fmla="val 50000"/>
              <a:gd name="adj3" fmla="val 260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TextBox 25"/>
          <p:cNvSpPr txBox="1"/>
          <p:nvPr/>
        </p:nvSpPr>
        <p:spPr>
          <a:xfrm>
            <a:off x="179007" y="133392"/>
            <a:ext cx="2818336" cy="6601807"/>
          </a:xfrm>
          <a:prstGeom prst="rect">
            <a:avLst/>
          </a:prstGeom>
          <a:solidFill>
            <a:srgbClr val="00B050">
              <a:alpha val="32000"/>
            </a:srgbClr>
          </a:solidFill>
        </p:spPr>
        <p:txBody>
          <a:bodyPr wrap="square" rtlCol="0">
            <a:spAutoFit/>
          </a:bodyPr>
          <a:lstStyle/>
          <a:p>
            <a:r>
              <a:rPr lang="en-GB" b="1" u="sng" dirty="0" smtClean="0">
                <a:latin typeface="SassoonPrimaryInfant" pitchFamily="2" charset="0"/>
              </a:rPr>
              <a:t>Autumn</a:t>
            </a:r>
            <a:r>
              <a:rPr lang="en-GB" sz="1400" b="1" u="sng" dirty="0" smtClean="0">
                <a:latin typeface="SassoonPrimaryInfant" pitchFamily="2" charset="0"/>
              </a:rPr>
              <a:t>  </a:t>
            </a:r>
            <a:endParaRPr lang="en-GB" sz="1400" b="1" u="sng" dirty="0">
              <a:latin typeface="SassoonPrimaryInfant" pitchFamily="2" charset="0"/>
            </a:endParaRPr>
          </a:p>
          <a:p>
            <a:r>
              <a:rPr lang="en-GB" sz="1200" b="1" dirty="0" smtClean="0">
                <a:latin typeface="SassoonPrimaryInfant" pitchFamily="2" charset="0"/>
              </a:rPr>
              <a:t>What does it mean if God is holy and loving?</a:t>
            </a:r>
          </a:p>
          <a:p>
            <a:endParaRPr lang="en-GB" sz="1050" dirty="0" smtClean="0">
              <a:latin typeface="SassoonPrimaryInfant" pitchFamily="2" charset="0"/>
            </a:endParaRPr>
          </a:p>
          <a:p>
            <a:r>
              <a:rPr lang="en-GB" sz="1050" dirty="0" smtClean="0">
                <a:latin typeface="SassoonPrimaryInfant" pitchFamily="2" charset="0"/>
              </a:rPr>
              <a:t>Christians </a:t>
            </a:r>
            <a:r>
              <a:rPr lang="en-GB" sz="1050" dirty="0">
                <a:latin typeface="SassoonPrimaryInfant" pitchFamily="2" charset="0"/>
              </a:rPr>
              <a:t>believe God is omnipotent, omniscient and eternal, and that this means God is worth worshipping. </a:t>
            </a:r>
          </a:p>
          <a:p>
            <a:endParaRPr lang="en-GB" sz="1050" dirty="0">
              <a:latin typeface="SassoonPrimaryInfant" pitchFamily="2" charset="0"/>
            </a:endParaRPr>
          </a:p>
          <a:p>
            <a:r>
              <a:rPr lang="en-GB" sz="1050" dirty="0">
                <a:latin typeface="SassoonPrimaryInfant" pitchFamily="2" charset="0"/>
              </a:rPr>
              <a:t> Christians believe God is both holy and loving, and Christians have to balance ideas of God being angered by sin and injustice (see Fall) but also loving, forgiving, and full of grace. </a:t>
            </a:r>
          </a:p>
          <a:p>
            <a:endParaRPr lang="en-GB" sz="1050" dirty="0">
              <a:latin typeface="SassoonPrimaryInfant" pitchFamily="2" charset="0"/>
            </a:endParaRPr>
          </a:p>
          <a:p>
            <a:r>
              <a:rPr lang="en-GB" sz="1050" dirty="0">
                <a:latin typeface="SassoonPrimaryInfant" pitchFamily="2" charset="0"/>
              </a:rPr>
              <a:t> Christians do not all agree about what God is like, but try to follow his path, as they see it in the Bible or through Church teaching. </a:t>
            </a:r>
          </a:p>
          <a:p>
            <a:endParaRPr lang="en-GB" sz="1050" dirty="0">
              <a:latin typeface="SassoonPrimaryInfant" pitchFamily="2" charset="0"/>
            </a:endParaRPr>
          </a:p>
          <a:p>
            <a:r>
              <a:rPr lang="en-GB" sz="1050" dirty="0">
                <a:latin typeface="SassoonPrimaryInfant" pitchFamily="2" charset="0"/>
              </a:rPr>
              <a:t> Christians believe getting to know God is like getting to know a person rather than learning information</a:t>
            </a:r>
            <a:r>
              <a:rPr lang="en-GB" sz="1050" dirty="0" smtClean="0">
                <a:latin typeface="SassoonPrimaryInfant" pitchFamily="2" charset="0"/>
              </a:rPr>
              <a:t>.</a:t>
            </a:r>
            <a:endParaRPr lang="en-GB" sz="1050" dirty="0">
              <a:latin typeface="SassoonPrimaryInfant" pitchFamily="2" charset="0"/>
            </a:endParaRPr>
          </a:p>
          <a:p>
            <a:endParaRPr lang="en-GB" sz="1200" b="1" dirty="0" smtClean="0">
              <a:latin typeface="SassoonPrimaryInfant" pitchFamily="2" charset="0"/>
            </a:endParaRPr>
          </a:p>
          <a:p>
            <a:r>
              <a:rPr lang="en-GB" sz="1200" b="1" dirty="0" smtClean="0">
                <a:latin typeface="SassoonPrimaryInfant" pitchFamily="2" charset="0"/>
              </a:rPr>
              <a:t>Was </a:t>
            </a:r>
            <a:r>
              <a:rPr lang="en-GB" sz="1200" b="1" dirty="0" smtClean="0">
                <a:latin typeface="SassoonPrimaryInfant" pitchFamily="2" charset="0"/>
              </a:rPr>
              <a:t>Jesus the Messiah?</a:t>
            </a:r>
          </a:p>
          <a:p>
            <a:endParaRPr lang="en-GB" sz="1050" dirty="0" smtClean="0">
              <a:latin typeface="SassoonPrimaryInfant" pitchFamily="2" charset="0"/>
            </a:endParaRPr>
          </a:p>
          <a:p>
            <a:r>
              <a:rPr lang="en-GB" sz="1050" dirty="0" smtClean="0">
                <a:latin typeface="SassoonPrimaryInfant" pitchFamily="2" charset="0"/>
              </a:rPr>
              <a:t>Jesus </a:t>
            </a:r>
            <a:r>
              <a:rPr lang="en-GB" sz="1050" dirty="0">
                <a:latin typeface="SassoonPrimaryInfant" pitchFamily="2" charset="0"/>
              </a:rPr>
              <a:t>was </a:t>
            </a:r>
            <a:r>
              <a:rPr lang="en-GB" sz="1050" dirty="0" smtClean="0">
                <a:latin typeface="SassoonPrimaryInfant" pitchFamily="2" charset="0"/>
              </a:rPr>
              <a:t>Jewish and Christians see Jesus as their saviour. </a:t>
            </a:r>
            <a:endParaRPr lang="en-GB" sz="1050" dirty="0">
              <a:latin typeface="SassoonPrimaryInfant" pitchFamily="2" charset="0"/>
            </a:endParaRPr>
          </a:p>
          <a:p>
            <a:endParaRPr lang="en-GB" sz="1050" dirty="0">
              <a:latin typeface="SassoonPrimaryInfant" pitchFamily="2" charset="0"/>
            </a:endParaRPr>
          </a:p>
          <a:p>
            <a:r>
              <a:rPr lang="en-GB" sz="1050" dirty="0">
                <a:latin typeface="SassoonPrimaryInfant" pitchFamily="2" charset="0"/>
              </a:rPr>
              <a:t>Christians believe Jesus is God in the flesh. </a:t>
            </a:r>
          </a:p>
          <a:p>
            <a:endParaRPr lang="en-GB" sz="1050" dirty="0">
              <a:latin typeface="SassoonPrimaryInfant" pitchFamily="2" charset="0"/>
            </a:endParaRPr>
          </a:p>
          <a:p>
            <a:r>
              <a:rPr lang="en-GB" sz="1050" dirty="0">
                <a:latin typeface="SassoonPrimaryInfant" pitchFamily="2" charset="0"/>
              </a:rPr>
              <a:t>They believe that his birth, life, death and resurrection were part of a longer plan by God to restore the relationship between humans and God. </a:t>
            </a:r>
          </a:p>
          <a:p>
            <a:endParaRPr lang="en-GB" sz="1050" dirty="0">
              <a:latin typeface="SassoonPrimaryInfant" pitchFamily="2" charset="0"/>
            </a:endParaRPr>
          </a:p>
          <a:p>
            <a:r>
              <a:rPr lang="en-GB" sz="1050" dirty="0">
                <a:latin typeface="SassoonPrimaryInfant" pitchFamily="2" charset="0"/>
              </a:rPr>
              <a:t>The Old Testament talks about a ‘rescuer’ or ‘anointed one’ — a messiah. Some texts talk about what this ‘messiah’ would be like. </a:t>
            </a:r>
          </a:p>
          <a:p>
            <a:r>
              <a:rPr lang="en-GB" sz="1050" dirty="0">
                <a:latin typeface="SassoonPrimaryInfant" pitchFamily="2" charset="0"/>
              </a:rPr>
              <a:t>Christians believe that Jesus fulfilled these expectations, and that he is the Messiah. (Jewish people do not think Jesus is the Messiah.) </a:t>
            </a:r>
            <a:endParaRPr lang="en-GB" sz="1050" dirty="0" smtClean="0">
              <a:latin typeface="SassoonPrimaryInfant" pitchFamily="2" charset="0"/>
            </a:endParaRPr>
          </a:p>
        </p:txBody>
      </p:sp>
      <p:sp>
        <p:nvSpPr>
          <p:cNvPr id="28" name="TextBox 27"/>
          <p:cNvSpPr txBox="1"/>
          <p:nvPr/>
        </p:nvSpPr>
        <p:spPr>
          <a:xfrm>
            <a:off x="9012412" y="133392"/>
            <a:ext cx="3045528" cy="6601807"/>
          </a:xfrm>
          <a:prstGeom prst="rect">
            <a:avLst/>
          </a:prstGeom>
          <a:solidFill>
            <a:srgbClr val="FFFF00">
              <a:alpha val="47000"/>
            </a:srgbClr>
          </a:solidFill>
        </p:spPr>
        <p:txBody>
          <a:bodyPr wrap="square" rtlCol="0">
            <a:spAutoFit/>
          </a:bodyPr>
          <a:lstStyle/>
          <a:p>
            <a:r>
              <a:rPr lang="en-GB" b="1" u="sng" dirty="0" smtClean="0">
                <a:latin typeface="SassoonPrimaryInfant" pitchFamily="2" charset="0"/>
              </a:rPr>
              <a:t>Spring</a:t>
            </a:r>
          </a:p>
          <a:p>
            <a:r>
              <a:rPr lang="en-GB" sz="1200" b="1" dirty="0" smtClean="0">
                <a:latin typeface="SassoonPrimaryInfant" pitchFamily="2" charset="0"/>
              </a:rPr>
              <a:t>What would Jesus do</a:t>
            </a:r>
            <a:r>
              <a:rPr lang="en-GB" sz="1200" b="1" dirty="0" smtClean="0">
                <a:latin typeface="SassoonPrimaryInfant" pitchFamily="2" charset="0"/>
              </a:rPr>
              <a:t>?</a:t>
            </a:r>
          </a:p>
          <a:p>
            <a:endParaRPr lang="en-GB" sz="1200" b="1" dirty="0" smtClean="0">
              <a:latin typeface="SassoonPrimaryInfant" pitchFamily="2" charset="0"/>
            </a:endParaRPr>
          </a:p>
          <a:p>
            <a:r>
              <a:rPr lang="en-GB" sz="1050" dirty="0">
                <a:latin typeface="SassoonPrimaryInfant" pitchFamily="2" charset="0"/>
              </a:rPr>
              <a:t>The good news is not just about setting an example for good behaviour and challenging bad behaviour: it is that Jesus offers a way to heal the damage done by human sin. </a:t>
            </a:r>
          </a:p>
          <a:p>
            <a:endParaRPr lang="en-GB" sz="1050" dirty="0">
              <a:latin typeface="SassoonPrimaryInfant" pitchFamily="2" charset="0"/>
            </a:endParaRPr>
          </a:p>
          <a:p>
            <a:r>
              <a:rPr lang="en-GB" sz="1050" dirty="0">
                <a:latin typeface="SassoonPrimaryInfant" pitchFamily="2" charset="0"/>
              </a:rPr>
              <a:t>Christians see that Jesus’ teachings and example cut across expectations — the Sermon on the Mount is an example of this, where Jesus’ values favour serving the weak and vulnerable, not making people comfortable. </a:t>
            </a:r>
          </a:p>
          <a:p>
            <a:endParaRPr lang="en-GB" sz="1050" dirty="0">
              <a:latin typeface="SassoonPrimaryInfant" pitchFamily="2" charset="0"/>
            </a:endParaRPr>
          </a:p>
          <a:p>
            <a:r>
              <a:rPr lang="en-GB" sz="1050" dirty="0">
                <a:latin typeface="SassoonPrimaryInfant" pitchFamily="2" charset="0"/>
              </a:rPr>
              <a:t>Christians believe that they should bring this good news to life in the world in different ways, within their church family, in their personal lives, with family, with their neighbours, in the local, national and global community</a:t>
            </a:r>
            <a:r>
              <a:rPr lang="en-GB" sz="1050" dirty="0" smtClean="0">
                <a:latin typeface="SassoonPrimaryInfant" pitchFamily="2" charset="0"/>
              </a:rPr>
              <a:t>.</a:t>
            </a:r>
            <a:endParaRPr lang="en-GB" sz="1050" dirty="0">
              <a:latin typeface="SassoonPrimaryInfant" pitchFamily="2" charset="0"/>
            </a:endParaRPr>
          </a:p>
          <a:p>
            <a:endParaRPr lang="en-GB" sz="1200" b="1" dirty="0" smtClean="0">
              <a:latin typeface="SassoonPrimaryInfant" pitchFamily="2" charset="0"/>
            </a:endParaRPr>
          </a:p>
          <a:p>
            <a:r>
              <a:rPr lang="en-GB" sz="1200" b="1" dirty="0" smtClean="0">
                <a:latin typeface="SassoonPrimaryInfant" pitchFamily="2" charset="0"/>
              </a:rPr>
              <a:t>Why </a:t>
            </a:r>
            <a:r>
              <a:rPr lang="en-GB" sz="1200" b="1" dirty="0" smtClean="0">
                <a:latin typeface="SassoonPrimaryInfant" pitchFamily="2" charset="0"/>
              </a:rPr>
              <a:t>difference does the resurrection make for Christians</a:t>
            </a:r>
            <a:r>
              <a:rPr lang="en-GB" sz="1200" b="1" dirty="0" smtClean="0">
                <a:latin typeface="SassoonPrimaryInfant" pitchFamily="2" charset="0"/>
              </a:rPr>
              <a:t>?</a:t>
            </a:r>
          </a:p>
          <a:p>
            <a:endParaRPr lang="en-GB" sz="1200" b="1" dirty="0" smtClean="0">
              <a:latin typeface="SassoonPrimaryInfant" pitchFamily="2" charset="0"/>
            </a:endParaRPr>
          </a:p>
          <a:p>
            <a:r>
              <a:rPr lang="en-GB" sz="1100" dirty="0">
                <a:latin typeface="SassoonPrimaryInfant" pitchFamily="2" charset="0"/>
              </a:rPr>
              <a:t>Christians read the ‘big story’ of the Bible as pointing out the need for God to save people. This salvation includes the ongoing restoration of humans’ relationship with God. </a:t>
            </a:r>
          </a:p>
          <a:p>
            <a:endParaRPr lang="en-GB" sz="1100" dirty="0">
              <a:latin typeface="SassoonPrimaryInfant" pitchFamily="2" charset="0"/>
            </a:endParaRPr>
          </a:p>
          <a:p>
            <a:r>
              <a:rPr lang="en-GB" sz="1100" dirty="0" smtClean="0">
                <a:latin typeface="SassoonPrimaryInfant" pitchFamily="2" charset="0"/>
              </a:rPr>
              <a:t>The </a:t>
            </a:r>
            <a:r>
              <a:rPr lang="en-GB" sz="1100" dirty="0">
                <a:latin typeface="SassoonPrimaryInfant" pitchFamily="2" charset="0"/>
              </a:rPr>
              <a:t>Gospels give accounts of Jesus’ death and resurrection. </a:t>
            </a:r>
          </a:p>
          <a:p>
            <a:endParaRPr lang="en-GB" sz="1100" dirty="0">
              <a:latin typeface="SassoonPrimaryInfant" pitchFamily="2" charset="0"/>
            </a:endParaRPr>
          </a:p>
          <a:p>
            <a:r>
              <a:rPr lang="en-GB" sz="1100" dirty="0">
                <a:latin typeface="SassoonPrimaryInfant" pitchFamily="2" charset="0"/>
              </a:rPr>
              <a:t> Belief in Jesus’ resurrection confirms to Christians that Jesus is the incarnate Son of God, but also that death is not the end. </a:t>
            </a:r>
          </a:p>
          <a:p>
            <a:endParaRPr lang="en-GB" sz="1100" dirty="0">
              <a:latin typeface="SassoonPrimaryInfant" pitchFamily="2" charset="0"/>
            </a:endParaRPr>
          </a:p>
          <a:p>
            <a:r>
              <a:rPr lang="en-GB" sz="1100" dirty="0" smtClean="0">
                <a:latin typeface="SassoonPrimaryInfant" pitchFamily="2" charset="0"/>
              </a:rPr>
              <a:t>This </a:t>
            </a:r>
            <a:r>
              <a:rPr lang="en-GB" sz="1100" dirty="0">
                <a:latin typeface="SassoonPrimaryInfant" pitchFamily="2" charset="0"/>
              </a:rPr>
              <a:t>belief gives Christians hope for life with God, starting now and continuing in a new life (heaven</a:t>
            </a:r>
            <a:r>
              <a:rPr lang="en-GB" sz="1100" dirty="0" smtClean="0">
                <a:latin typeface="SassoonPrimaryInfant" pitchFamily="2" charset="0"/>
              </a:rPr>
              <a:t>).</a:t>
            </a:r>
            <a:endParaRPr lang="en-GB" b="1" dirty="0">
              <a:latin typeface="SassoonPrimaryInfant" pitchFamily="2" charset="0"/>
            </a:endParaRPr>
          </a:p>
        </p:txBody>
      </p:sp>
      <p:pic>
        <p:nvPicPr>
          <p:cNvPr id="32" name="Picture 31"/>
          <p:cNvPicPr>
            <a:picLocks noChangeAspect="1"/>
          </p:cNvPicPr>
          <p:nvPr/>
        </p:nvPicPr>
        <p:blipFill>
          <a:blip r:embed="rId2"/>
          <a:stretch>
            <a:fillRect/>
          </a:stretch>
        </p:blipFill>
        <p:spPr>
          <a:xfrm>
            <a:off x="10825128" y="456381"/>
            <a:ext cx="196947" cy="243894"/>
          </a:xfrm>
          <a:prstGeom prst="rect">
            <a:avLst/>
          </a:prstGeom>
        </p:spPr>
      </p:pic>
      <p:sp>
        <p:nvSpPr>
          <p:cNvPr id="35" name="TextBox 34"/>
          <p:cNvSpPr txBox="1"/>
          <p:nvPr/>
        </p:nvSpPr>
        <p:spPr>
          <a:xfrm>
            <a:off x="3141344" y="4719651"/>
            <a:ext cx="5757558" cy="2077492"/>
          </a:xfrm>
          <a:prstGeom prst="rect">
            <a:avLst/>
          </a:prstGeom>
          <a:solidFill>
            <a:srgbClr val="7030A0">
              <a:alpha val="26000"/>
            </a:srgbClr>
          </a:solidFill>
        </p:spPr>
        <p:txBody>
          <a:bodyPr wrap="square" rtlCol="0">
            <a:spAutoFit/>
          </a:bodyPr>
          <a:lstStyle/>
          <a:p>
            <a:r>
              <a:rPr lang="en-GB" b="1" u="sng" dirty="0" smtClean="0">
                <a:latin typeface="SassoonPrimaryInfant" pitchFamily="2" charset="0"/>
              </a:rPr>
              <a:t>Summer</a:t>
            </a:r>
          </a:p>
          <a:p>
            <a:r>
              <a:rPr lang="en-GB" sz="1200" b="1" dirty="0" smtClean="0">
                <a:latin typeface="SassoonPrimaryInfant" pitchFamily="2" charset="0"/>
              </a:rPr>
              <a:t>What does it mean for Muslims to follow God?</a:t>
            </a:r>
          </a:p>
          <a:p>
            <a:r>
              <a:rPr lang="en-GB" sz="1100" dirty="0">
                <a:latin typeface="SassoonPrimaryInfant" pitchFamily="2" charset="0"/>
              </a:rPr>
              <a:t>About Muslim beliefs about God, the Prophet and the Holy Qur’an.  </a:t>
            </a:r>
          </a:p>
          <a:p>
            <a:endParaRPr lang="en-GB" sz="1100" dirty="0">
              <a:latin typeface="SassoonPrimaryInfant" pitchFamily="2" charset="0"/>
            </a:endParaRPr>
          </a:p>
          <a:p>
            <a:r>
              <a:rPr lang="en-GB" sz="1100" dirty="0">
                <a:latin typeface="SassoonPrimaryInfant" pitchFamily="2" charset="0"/>
              </a:rPr>
              <a:t>About the five pillars and how these affect the lives of Muslims, moment by moment, daily, annually, in a lifetime.</a:t>
            </a:r>
          </a:p>
          <a:p>
            <a:endParaRPr lang="en-GB" sz="1100" dirty="0">
              <a:latin typeface="SassoonPrimaryInfant" pitchFamily="2" charset="0"/>
            </a:endParaRPr>
          </a:p>
          <a:p>
            <a:r>
              <a:rPr lang="en-GB" sz="1100" dirty="0">
                <a:latin typeface="SassoonPrimaryInfant" pitchFamily="2" charset="0"/>
              </a:rPr>
              <a:t>How Muslims put the words of the Quran and the words and actions of the Prophet into practice, and what difference this makes to the lives of Muslims.  </a:t>
            </a:r>
          </a:p>
          <a:p>
            <a:endParaRPr lang="en-GB" sz="1100" dirty="0">
              <a:latin typeface="SassoonPrimaryInfant" pitchFamily="2" charset="0"/>
            </a:endParaRPr>
          </a:p>
          <a:p>
            <a:r>
              <a:rPr lang="en-GB" sz="1100" dirty="0">
                <a:latin typeface="SassoonPrimaryInfant" pitchFamily="2" charset="0"/>
              </a:rPr>
              <a:t>About the design and purpose of mosques</a:t>
            </a:r>
            <a:r>
              <a:rPr lang="en-GB" sz="1100" dirty="0" smtClean="0">
                <a:latin typeface="SassoonPrimaryInfant" pitchFamily="2" charset="0"/>
              </a:rPr>
              <a:t>.</a:t>
            </a:r>
            <a:endParaRPr lang="en-GB" sz="1200" b="1" dirty="0" smtClean="0">
              <a:latin typeface="SassoonPrimaryInfant" pitchFamily="2" charset="0"/>
            </a:endParaRPr>
          </a:p>
        </p:txBody>
      </p:sp>
      <p:pic>
        <p:nvPicPr>
          <p:cNvPr id="2" name="Picture 1"/>
          <p:cNvPicPr>
            <a:picLocks noChangeAspect="1"/>
          </p:cNvPicPr>
          <p:nvPr/>
        </p:nvPicPr>
        <p:blipFill>
          <a:blip r:embed="rId7"/>
          <a:stretch>
            <a:fillRect/>
          </a:stretch>
        </p:blipFill>
        <p:spPr>
          <a:xfrm>
            <a:off x="10613035" y="3774109"/>
            <a:ext cx="195089" cy="243861"/>
          </a:xfrm>
          <a:prstGeom prst="rect">
            <a:avLst/>
          </a:prstGeom>
        </p:spPr>
      </p:pic>
      <p:pic>
        <p:nvPicPr>
          <p:cNvPr id="3" name="Picture 2"/>
          <p:cNvPicPr>
            <a:picLocks noChangeAspect="1"/>
          </p:cNvPicPr>
          <p:nvPr/>
        </p:nvPicPr>
        <p:blipFill>
          <a:blip r:embed="rId7"/>
          <a:stretch>
            <a:fillRect/>
          </a:stretch>
        </p:blipFill>
        <p:spPr>
          <a:xfrm>
            <a:off x="1233497" y="633213"/>
            <a:ext cx="195089" cy="243861"/>
          </a:xfrm>
          <a:prstGeom prst="rect">
            <a:avLst/>
          </a:prstGeom>
        </p:spPr>
      </p:pic>
      <p:pic>
        <p:nvPicPr>
          <p:cNvPr id="31" name="Picture 30"/>
          <p:cNvPicPr>
            <a:picLocks noChangeAspect="1"/>
          </p:cNvPicPr>
          <p:nvPr/>
        </p:nvPicPr>
        <p:blipFill>
          <a:blip r:embed="rId7"/>
          <a:stretch>
            <a:fillRect/>
          </a:stretch>
        </p:blipFill>
        <p:spPr>
          <a:xfrm>
            <a:off x="2069859" y="3652179"/>
            <a:ext cx="195089" cy="243861"/>
          </a:xfrm>
          <a:prstGeom prst="rect">
            <a:avLst/>
          </a:prstGeom>
        </p:spPr>
      </p:pic>
      <p:pic>
        <p:nvPicPr>
          <p:cNvPr id="22" name="Picture 2" descr="Rainbow Islam Symbol - My Evil Twin - Digital Art, Religion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9847" y="4840311"/>
            <a:ext cx="322727" cy="322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456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555</Words>
  <Application>Microsoft Office PowerPoint</Application>
  <PresentationFormat>Widescreen</PresentationFormat>
  <Paragraphs>52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SassoonPrimaryInfant</vt:lpstr>
      <vt:lpstr>Office Theme</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dc:creator>
  <cp:lastModifiedBy>Cornelius, Julie</cp:lastModifiedBy>
  <cp:revision>19</cp:revision>
  <cp:lastPrinted>2020-04-24T08:42:48Z</cp:lastPrinted>
  <dcterms:created xsi:type="dcterms:W3CDTF">2020-04-22T09:31:51Z</dcterms:created>
  <dcterms:modified xsi:type="dcterms:W3CDTF">2020-04-24T08:42:55Z</dcterms:modified>
</cp:coreProperties>
</file>