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F6CC686-0293-46F1-BD1A-AAE806DC510F}"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2320389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6CC686-0293-46F1-BD1A-AAE806DC510F}"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723071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6CC686-0293-46F1-BD1A-AAE806DC510F}"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1111038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F6CC686-0293-46F1-BD1A-AAE806DC510F}"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3078864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6CC686-0293-46F1-BD1A-AAE806DC510F}" type="datetimeFigureOut">
              <a:rPr lang="en-GB" smtClean="0"/>
              <a:t>24/04/2020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2291001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F6CC686-0293-46F1-BD1A-AAE806DC510F}" type="datetimeFigureOut">
              <a:rPr lang="en-GB" smtClean="0"/>
              <a:t>24/04/2020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2876928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F6CC686-0293-46F1-BD1A-AAE806DC510F}" type="datetimeFigureOut">
              <a:rPr lang="en-GB" smtClean="0"/>
              <a:t>24/04/2020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2824381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F6CC686-0293-46F1-BD1A-AAE806DC510F}" type="datetimeFigureOut">
              <a:rPr lang="en-GB" smtClean="0"/>
              <a:t>24/04/2020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2795370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6CC686-0293-46F1-BD1A-AAE806DC510F}" type="datetimeFigureOut">
              <a:rPr lang="en-GB" smtClean="0"/>
              <a:t>24/04/2020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3217394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6CC686-0293-46F1-BD1A-AAE806DC510F}" type="datetimeFigureOut">
              <a:rPr lang="en-GB" smtClean="0"/>
              <a:t>24/04/2020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780747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6CC686-0293-46F1-BD1A-AAE806DC510F}" type="datetimeFigureOut">
              <a:rPr lang="en-GB" smtClean="0"/>
              <a:t>24/04/2020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266FDD-2209-4A73-A7BE-7432B6D51136}" type="slidenum">
              <a:rPr lang="en-GB" smtClean="0"/>
              <a:t>‹#›</a:t>
            </a:fld>
            <a:endParaRPr lang="en-GB"/>
          </a:p>
        </p:txBody>
      </p:sp>
    </p:spTree>
    <p:extLst>
      <p:ext uri="{BB962C8B-B14F-4D97-AF65-F5344CB8AC3E}">
        <p14:creationId xmlns:p14="http://schemas.microsoft.com/office/powerpoint/2010/main" val="820468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6CC686-0293-46F1-BD1A-AAE806DC510F}" type="datetimeFigureOut">
              <a:rPr lang="en-GB" smtClean="0"/>
              <a:t>24/04/2020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266FDD-2209-4A73-A7BE-7432B6D51136}" type="slidenum">
              <a:rPr lang="en-GB" smtClean="0"/>
              <a:t>‹#›</a:t>
            </a:fld>
            <a:endParaRPr lang="en-GB"/>
          </a:p>
        </p:txBody>
      </p:sp>
    </p:spTree>
    <p:extLst>
      <p:ext uri="{BB962C8B-B14F-4D97-AF65-F5344CB8AC3E}">
        <p14:creationId xmlns:p14="http://schemas.microsoft.com/office/powerpoint/2010/main" val="197716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rved Left Arrow 6"/>
          <p:cNvSpPr/>
          <p:nvPr/>
        </p:nvSpPr>
        <p:spPr>
          <a:xfrm rot="19803118">
            <a:off x="6875203" y="870174"/>
            <a:ext cx="542867" cy="1044455"/>
          </a:xfrm>
          <a:prstGeom prst="curvedLeftArrow">
            <a:avLst>
              <a:gd name="adj1" fmla="val 25000"/>
              <a:gd name="adj2" fmla="val 49151"/>
              <a:gd name="adj3" fmla="val 2954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9" name="Picture 8"/>
          <p:cNvPicPr>
            <a:picLocks noChangeAspect="1"/>
          </p:cNvPicPr>
          <p:nvPr/>
        </p:nvPicPr>
        <p:blipFill>
          <a:blip r:embed="rId2"/>
          <a:stretch>
            <a:fillRect/>
          </a:stretch>
        </p:blipFill>
        <p:spPr>
          <a:xfrm>
            <a:off x="5633730" y="632127"/>
            <a:ext cx="834954" cy="1033985"/>
          </a:xfrm>
          <a:prstGeom prst="rect">
            <a:avLst/>
          </a:prstGeom>
        </p:spPr>
      </p:pic>
      <p:sp>
        <p:nvSpPr>
          <p:cNvPr id="10" name="TextBox 9"/>
          <p:cNvSpPr txBox="1"/>
          <p:nvPr/>
        </p:nvSpPr>
        <p:spPr>
          <a:xfrm>
            <a:off x="5150875" y="1565424"/>
            <a:ext cx="1800664" cy="461665"/>
          </a:xfrm>
          <a:prstGeom prst="rect">
            <a:avLst/>
          </a:prstGeom>
          <a:noFill/>
        </p:spPr>
        <p:txBody>
          <a:bodyPr wrap="square" rtlCol="0">
            <a:spAutoFit/>
          </a:bodyPr>
          <a:lstStyle/>
          <a:p>
            <a:pPr algn="ctr"/>
            <a:r>
              <a:rPr lang="en-GB" sz="1200" dirty="0" smtClean="0">
                <a:latin typeface="SassoonPrimaryInfant" pitchFamily="2" charset="0"/>
              </a:rPr>
              <a:t>Understanding Christianity</a:t>
            </a:r>
            <a:endParaRPr lang="en-GB" sz="1200" dirty="0">
              <a:latin typeface="SassoonPrimaryInfant" pitchFamily="2" charset="0"/>
            </a:endParaRPr>
          </a:p>
        </p:txBody>
      </p:sp>
      <p:pic>
        <p:nvPicPr>
          <p:cNvPr id="11" name="Picture 10"/>
          <p:cNvPicPr>
            <a:picLocks noChangeAspect="1"/>
          </p:cNvPicPr>
          <p:nvPr/>
        </p:nvPicPr>
        <p:blipFill>
          <a:blip r:embed="rId3"/>
          <a:stretch>
            <a:fillRect/>
          </a:stretch>
        </p:blipFill>
        <p:spPr>
          <a:xfrm>
            <a:off x="6528181" y="1973526"/>
            <a:ext cx="670252" cy="670252"/>
          </a:xfrm>
          <a:prstGeom prst="rect">
            <a:avLst/>
          </a:prstGeom>
        </p:spPr>
      </p:pic>
      <p:sp>
        <p:nvSpPr>
          <p:cNvPr id="13" name="TextBox 12"/>
          <p:cNvSpPr txBox="1"/>
          <p:nvPr/>
        </p:nvSpPr>
        <p:spPr>
          <a:xfrm>
            <a:off x="5275762" y="2582368"/>
            <a:ext cx="3285455" cy="400110"/>
          </a:xfrm>
          <a:prstGeom prst="rect">
            <a:avLst/>
          </a:prstGeom>
          <a:noFill/>
        </p:spPr>
        <p:txBody>
          <a:bodyPr wrap="square" rtlCol="0">
            <a:spAutoFit/>
          </a:bodyPr>
          <a:lstStyle/>
          <a:p>
            <a:pPr algn="ctr"/>
            <a:endParaRPr lang="en-GB" sz="800" dirty="0" smtClean="0">
              <a:latin typeface="SassoonPrimaryInfant" pitchFamily="2" charset="0"/>
            </a:endParaRPr>
          </a:p>
          <a:p>
            <a:pPr algn="ctr"/>
            <a:r>
              <a:rPr lang="en-GB" sz="1200" dirty="0" smtClean="0">
                <a:latin typeface="SassoonPrimaryInfant" pitchFamily="2" charset="0"/>
              </a:rPr>
              <a:t>Comparing </a:t>
            </a:r>
            <a:r>
              <a:rPr lang="en-GB" sz="1200" dirty="0" smtClean="0">
                <a:latin typeface="SassoonPrimaryInfant" pitchFamily="2" charset="0"/>
              </a:rPr>
              <a:t>beliefs and practices</a:t>
            </a:r>
            <a:endParaRPr lang="en-GB" sz="1200" dirty="0">
              <a:latin typeface="SassoonPrimaryInfant" pitchFamily="2" charset="0"/>
            </a:endParaRPr>
          </a:p>
        </p:txBody>
      </p:sp>
      <p:pic>
        <p:nvPicPr>
          <p:cNvPr id="14" name="Picture 13"/>
          <p:cNvPicPr>
            <a:picLocks noChangeAspect="1"/>
          </p:cNvPicPr>
          <p:nvPr/>
        </p:nvPicPr>
        <p:blipFill>
          <a:blip r:embed="rId4"/>
          <a:stretch>
            <a:fillRect/>
          </a:stretch>
        </p:blipFill>
        <p:spPr>
          <a:xfrm>
            <a:off x="4183698" y="1974911"/>
            <a:ext cx="399117" cy="456134"/>
          </a:xfrm>
          <a:prstGeom prst="rect">
            <a:avLst/>
          </a:prstGeom>
        </p:spPr>
      </p:pic>
      <p:pic>
        <p:nvPicPr>
          <p:cNvPr id="1026" name="Picture 2" descr="Rainbow Islam Symbol - My Evil Twin - Digital Art, Religion ..."/>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98865" y="1974911"/>
            <a:ext cx="322727" cy="32272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p:cNvPicPr>
            <a:picLocks noChangeAspect="1"/>
          </p:cNvPicPr>
          <p:nvPr/>
        </p:nvPicPr>
        <p:blipFill>
          <a:blip r:embed="rId6"/>
          <a:stretch>
            <a:fillRect/>
          </a:stretch>
        </p:blipFill>
        <p:spPr>
          <a:xfrm>
            <a:off x="4902888" y="1995571"/>
            <a:ext cx="399757" cy="399757"/>
          </a:xfrm>
          <a:prstGeom prst="rect">
            <a:avLst/>
          </a:prstGeom>
        </p:spPr>
      </p:pic>
      <p:sp>
        <p:nvSpPr>
          <p:cNvPr id="16" name="TextBox 15"/>
          <p:cNvSpPr txBox="1"/>
          <p:nvPr/>
        </p:nvSpPr>
        <p:spPr>
          <a:xfrm>
            <a:off x="3311545" y="2446884"/>
            <a:ext cx="2504049" cy="276999"/>
          </a:xfrm>
          <a:prstGeom prst="rect">
            <a:avLst/>
          </a:prstGeom>
          <a:noFill/>
        </p:spPr>
        <p:txBody>
          <a:bodyPr wrap="square" rtlCol="0">
            <a:spAutoFit/>
          </a:bodyPr>
          <a:lstStyle/>
          <a:p>
            <a:pPr algn="ctr"/>
            <a:r>
              <a:rPr lang="en-GB" sz="1200" dirty="0" smtClean="0">
                <a:latin typeface="SassoonPrimaryInfant" pitchFamily="2" charset="0"/>
              </a:rPr>
              <a:t>Non-Christian faith</a:t>
            </a:r>
            <a:endParaRPr lang="en-GB" sz="1200" dirty="0">
              <a:latin typeface="SassoonPrimaryInfant" pitchFamily="2" charset="0"/>
            </a:endParaRPr>
          </a:p>
        </p:txBody>
      </p:sp>
      <p:sp>
        <p:nvSpPr>
          <p:cNvPr id="18" name="Rectangle 17"/>
          <p:cNvSpPr/>
          <p:nvPr/>
        </p:nvSpPr>
        <p:spPr>
          <a:xfrm>
            <a:off x="3585928" y="55108"/>
            <a:ext cx="4896597" cy="523220"/>
          </a:xfrm>
          <a:prstGeom prst="rect">
            <a:avLst/>
          </a:prstGeom>
          <a:noFill/>
        </p:spPr>
        <p:txBody>
          <a:bodyPr wrap="none" lIns="91440" tIns="45720" rIns="91440" bIns="45720">
            <a:spAutoFit/>
          </a:bodyPr>
          <a:lstStyle/>
          <a:p>
            <a:pPr algn="ctr"/>
            <a:r>
              <a:rPr lang="en-US" sz="2800" b="1" cap="none" spc="0" dirty="0" smtClean="0">
                <a:ln w="9525">
                  <a:solidFill>
                    <a:schemeClr val="bg1"/>
                  </a:solidFill>
                  <a:prstDash val="solid"/>
                </a:ln>
                <a:solidFill>
                  <a:srgbClr val="00B050"/>
                </a:solidFill>
                <a:effectLst>
                  <a:outerShdw blurRad="12700" dist="38100" dir="2700000" algn="tl" rotWithShape="0">
                    <a:schemeClr val="accent5">
                      <a:lumMod val="60000"/>
                      <a:lumOff val="40000"/>
                    </a:schemeClr>
                  </a:outerShdw>
                </a:effectLst>
                <a:latin typeface="SassoonPrimaryInfant" pitchFamily="2" charset="0"/>
              </a:rPr>
              <a:t>RE Learning Journey  Year </a:t>
            </a:r>
            <a:r>
              <a:rPr lang="en-US" sz="2800" b="1" dirty="0">
                <a:ln w="9525">
                  <a:solidFill>
                    <a:schemeClr val="bg1"/>
                  </a:solidFill>
                  <a:prstDash val="solid"/>
                </a:ln>
                <a:solidFill>
                  <a:srgbClr val="00B050"/>
                </a:solidFill>
                <a:effectLst>
                  <a:outerShdw blurRad="12700" dist="38100" dir="2700000" algn="tl" rotWithShape="0">
                    <a:schemeClr val="accent5">
                      <a:lumMod val="60000"/>
                      <a:lumOff val="40000"/>
                    </a:schemeClr>
                  </a:outerShdw>
                </a:effectLst>
                <a:latin typeface="SassoonPrimaryInfant" pitchFamily="2" charset="0"/>
              </a:rPr>
              <a:t>5</a:t>
            </a:r>
            <a:endParaRPr lang="en-US" sz="2800" b="1" cap="none" spc="0" dirty="0">
              <a:ln w="9525">
                <a:solidFill>
                  <a:schemeClr val="bg1"/>
                </a:solidFill>
                <a:prstDash val="solid"/>
              </a:ln>
              <a:solidFill>
                <a:srgbClr val="00B050"/>
              </a:solidFill>
              <a:effectLst>
                <a:outerShdw blurRad="12700" dist="38100" dir="2700000" algn="tl" rotWithShape="0">
                  <a:schemeClr val="accent5">
                    <a:lumMod val="60000"/>
                    <a:lumOff val="40000"/>
                  </a:schemeClr>
                </a:outerShdw>
              </a:effectLst>
              <a:latin typeface="SassoonPrimaryInfant" pitchFamily="2" charset="0"/>
            </a:endParaRPr>
          </a:p>
        </p:txBody>
      </p:sp>
      <p:sp>
        <p:nvSpPr>
          <p:cNvPr id="23" name="Curved Left Arrow 22"/>
          <p:cNvSpPr/>
          <p:nvPr/>
        </p:nvSpPr>
        <p:spPr>
          <a:xfrm rot="6468472">
            <a:off x="5461164" y="2454377"/>
            <a:ext cx="436868" cy="1249198"/>
          </a:xfrm>
          <a:prstGeom prst="curvedLeftArrow">
            <a:avLst>
              <a:gd name="adj1" fmla="val 25000"/>
              <a:gd name="adj2" fmla="val 50000"/>
              <a:gd name="adj3" fmla="val 345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FF00"/>
              </a:solidFill>
            </a:endParaRPr>
          </a:p>
        </p:txBody>
      </p:sp>
      <p:sp>
        <p:nvSpPr>
          <p:cNvPr id="25" name="Curved Down Arrow 24"/>
          <p:cNvSpPr/>
          <p:nvPr/>
        </p:nvSpPr>
        <p:spPr>
          <a:xfrm rot="19526281">
            <a:off x="4219267" y="1000091"/>
            <a:ext cx="1312996" cy="533873"/>
          </a:xfrm>
          <a:prstGeom prst="curvedDownArrow">
            <a:avLst>
              <a:gd name="adj1" fmla="val 25000"/>
              <a:gd name="adj2" fmla="val 50000"/>
              <a:gd name="adj3" fmla="val 260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6" name="TextBox 25"/>
          <p:cNvSpPr txBox="1"/>
          <p:nvPr/>
        </p:nvSpPr>
        <p:spPr>
          <a:xfrm>
            <a:off x="87153" y="113862"/>
            <a:ext cx="2818336" cy="6647974"/>
          </a:xfrm>
          <a:prstGeom prst="rect">
            <a:avLst/>
          </a:prstGeom>
          <a:solidFill>
            <a:srgbClr val="00B050">
              <a:alpha val="32000"/>
            </a:srgbClr>
          </a:solidFill>
        </p:spPr>
        <p:txBody>
          <a:bodyPr wrap="square" rtlCol="0">
            <a:spAutoFit/>
          </a:bodyPr>
          <a:lstStyle/>
          <a:p>
            <a:r>
              <a:rPr lang="en-GB" b="1" u="sng" dirty="0" smtClean="0">
                <a:latin typeface="SassoonPrimaryInfant" pitchFamily="2" charset="0"/>
              </a:rPr>
              <a:t>Autumn</a:t>
            </a:r>
            <a:r>
              <a:rPr lang="en-GB" sz="1400" b="1" u="sng" dirty="0" smtClean="0">
                <a:latin typeface="SassoonPrimaryInfant" pitchFamily="2" charset="0"/>
              </a:rPr>
              <a:t>  </a:t>
            </a:r>
            <a:endParaRPr lang="en-GB" sz="1400" b="1" u="sng" dirty="0">
              <a:latin typeface="SassoonPrimaryInfant" pitchFamily="2" charset="0"/>
            </a:endParaRPr>
          </a:p>
          <a:p>
            <a:r>
              <a:rPr lang="en-GB" sz="1200" b="1" dirty="0" smtClean="0">
                <a:latin typeface="SassoonPrimaryInfant" pitchFamily="2" charset="0"/>
              </a:rPr>
              <a:t>Creation and science: conflicting or complimentary?</a:t>
            </a:r>
          </a:p>
          <a:p>
            <a:endParaRPr lang="en-GB" sz="1050" dirty="0" smtClean="0">
              <a:latin typeface="SassoonPrimaryInfant" pitchFamily="2" charset="0"/>
            </a:endParaRPr>
          </a:p>
          <a:p>
            <a:r>
              <a:rPr lang="en-GB" sz="1050" dirty="0" smtClean="0">
                <a:latin typeface="SassoonPrimaryInfant" pitchFamily="2" charset="0"/>
              </a:rPr>
              <a:t>There </a:t>
            </a:r>
            <a:r>
              <a:rPr lang="en-GB" sz="1050" dirty="0">
                <a:latin typeface="SassoonPrimaryInfant" pitchFamily="2" charset="0"/>
              </a:rPr>
              <a:t>is much debate and some controversy around the relationship between the accounts of creation in Genesis and contemporary scientific accounts. </a:t>
            </a:r>
          </a:p>
          <a:p>
            <a:endParaRPr lang="en-GB" sz="1050" dirty="0">
              <a:latin typeface="SassoonPrimaryInfant" pitchFamily="2" charset="0"/>
            </a:endParaRPr>
          </a:p>
          <a:p>
            <a:r>
              <a:rPr lang="en-GB" sz="1050" dirty="0">
                <a:latin typeface="SassoonPrimaryInfant" pitchFamily="2" charset="0"/>
              </a:rPr>
              <a:t>These debates and controversies relate to the purpose and interpretation of the texts. For example, does reading Genesis as a poetic account conflict with scientific accounts? </a:t>
            </a:r>
          </a:p>
          <a:p>
            <a:endParaRPr lang="en-GB" sz="1050" dirty="0">
              <a:latin typeface="SassoonPrimaryInfant" pitchFamily="2" charset="0"/>
            </a:endParaRPr>
          </a:p>
          <a:p>
            <a:r>
              <a:rPr lang="en-GB" sz="1050" dirty="0">
                <a:latin typeface="SassoonPrimaryInfant" pitchFamily="2" charset="0"/>
              </a:rPr>
              <a:t>There are many scientists throughout history and now who are Christians. </a:t>
            </a:r>
          </a:p>
          <a:p>
            <a:endParaRPr lang="en-GB" sz="1050" dirty="0">
              <a:latin typeface="SassoonPrimaryInfant" pitchFamily="2" charset="0"/>
            </a:endParaRPr>
          </a:p>
          <a:p>
            <a:r>
              <a:rPr lang="en-GB" sz="1050" dirty="0">
                <a:latin typeface="SassoonPrimaryInfant" pitchFamily="2" charset="0"/>
              </a:rPr>
              <a:t>The discoveries of science make Christians wonder even more about the power and majesty of the Creator.</a:t>
            </a:r>
          </a:p>
          <a:p>
            <a:endParaRPr lang="en-GB" sz="1200" b="1" dirty="0" smtClean="0">
              <a:latin typeface="SassoonPrimaryInfant" pitchFamily="2" charset="0"/>
            </a:endParaRPr>
          </a:p>
          <a:p>
            <a:r>
              <a:rPr lang="en-GB" sz="1200" b="1" dirty="0" smtClean="0">
                <a:latin typeface="SassoonPrimaryInfant" pitchFamily="2" charset="0"/>
              </a:rPr>
              <a:t>How can following God bring freedom and justice?</a:t>
            </a:r>
          </a:p>
          <a:p>
            <a:endParaRPr lang="en-GB" sz="1050" dirty="0" smtClean="0">
              <a:latin typeface="SassoonPrimaryInfant" pitchFamily="2" charset="0"/>
            </a:endParaRPr>
          </a:p>
          <a:p>
            <a:r>
              <a:rPr lang="en-GB" sz="1050" dirty="0" smtClean="0">
                <a:latin typeface="SassoonPrimaryInfant" pitchFamily="2" charset="0"/>
              </a:rPr>
              <a:t>The </a:t>
            </a:r>
            <a:r>
              <a:rPr lang="en-GB" sz="1050" dirty="0">
                <a:latin typeface="SassoonPrimaryInfant" pitchFamily="2" charset="0"/>
              </a:rPr>
              <a:t>Old Testament pieces together the story of the People of God. </a:t>
            </a:r>
          </a:p>
          <a:p>
            <a:endParaRPr lang="en-GB" sz="1050" dirty="0">
              <a:latin typeface="SassoonPrimaryInfant" pitchFamily="2" charset="0"/>
            </a:endParaRPr>
          </a:p>
          <a:p>
            <a:r>
              <a:rPr lang="en-GB" sz="1050" dirty="0">
                <a:latin typeface="SassoonPrimaryInfant" pitchFamily="2" charset="0"/>
              </a:rPr>
              <a:t>The story of Moses and the Exodus shows how God rescued his people from slavery in Egypt; Christians see this story as looking forward to how Jesus’ death and resurrection also rescue people from slavery to sin. </a:t>
            </a:r>
          </a:p>
          <a:p>
            <a:endParaRPr lang="en-GB" sz="1050" dirty="0">
              <a:latin typeface="SassoonPrimaryInfant" pitchFamily="2" charset="0"/>
            </a:endParaRPr>
          </a:p>
          <a:p>
            <a:r>
              <a:rPr lang="en-GB" sz="1050" dirty="0">
                <a:latin typeface="SassoonPrimaryInfant" pitchFamily="2" charset="0"/>
              </a:rPr>
              <a:t> Christians apply this idea to living today by trying to serve God and to bring freedom to others; for example, loving others, caring for them, bringing health, food, justice, and telling the story of </a:t>
            </a:r>
            <a:r>
              <a:rPr lang="en-GB" sz="1050" dirty="0" smtClean="0">
                <a:latin typeface="SassoonPrimaryInfant" pitchFamily="2" charset="0"/>
              </a:rPr>
              <a:t>Jesus</a:t>
            </a:r>
            <a:endParaRPr lang="en-GB" sz="1050" dirty="0">
              <a:latin typeface="SassoonPrimaryInfant" pitchFamily="2" charset="0"/>
            </a:endParaRPr>
          </a:p>
        </p:txBody>
      </p:sp>
      <p:sp>
        <p:nvSpPr>
          <p:cNvPr id="28" name="TextBox 27"/>
          <p:cNvSpPr txBox="1"/>
          <p:nvPr/>
        </p:nvSpPr>
        <p:spPr>
          <a:xfrm>
            <a:off x="9005569" y="290624"/>
            <a:ext cx="3045528" cy="6263253"/>
          </a:xfrm>
          <a:prstGeom prst="rect">
            <a:avLst/>
          </a:prstGeom>
          <a:solidFill>
            <a:srgbClr val="FFFF00">
              <a:alpha val="47000"/>
            </a:srgbClr>
          </a:solidFill>
        </p:spPr>
        <p:txBody>
          <a:bodyPr wrap="square" rtlCol="0">
            <a:spAutoFit/>
          </a:bodyPr>
          <a:lstStyle/>
          <a:p>
            <a:r>
              <a:rPr lang="en-GB" b="1" u="sng" dirty="0" smtClean="0">
                <a:latin typeface="SassoonPrimaryInfant" pitchFamily="2" charset="0"/>
              </a:rPr>
              <a:t>Spring</a:t>
            </a:r>
          </a:p>
          <a:p>
            <a:r>
              <a:rPr lang="en-GB" sz="1200" b="1" dirty="0" smtClean="0">
                <a:latin typeface="SassoonPrimaryInfant" pitchFamily="2" charset="0"/>
              </a:rPr>
              <a:t>How do religions help people through good times and bad times?</a:t>
            </a:r>
          </a:p>
          <a:p>
            <a:endParaRPr lang="en-GB" sz="1050" dirty="0" smtClean="0">
              <a:latin typeface="SassoonPrimaryInfant" pitchFamily="2" charset="0"/>
            </a:endParaRPr>
          </a:p>
          <a:p>
            <a:r>
              <a:rPr lang="en-GB" sz="1050" dirty="0" smtClean="0">
                <a:latin typeface="SassoonPrimaryInfant" pitchFamily="2" charset="0"/>
              </a:rPr>
              <a:t>How </a:t>
            </a:r>
            <a:r>
              <a:rPr lang="en-GB" sz="1050" dirty="0">
                <a:latin typeface="SassoonPrimaryInfant" pitchFamily="2" charset="0"/>
              </a:rPr>
              <a:t>religions guide people in how to respond to good and hard times in life.</a:t>
            </a:r>
          </a:p>
          <a:p>
            <a:endParaRPr lang="en-GB" sz="1050" dirty="0">
              <a:latin typeface="SassoonPrimaryInfant" pitchFamily="2" charset="0"/>
            </a:endParaRPr>
          </a:p>
          <a:p>
            <a:r>
              <a:rPr lang="en-GB" sz="1050" dirty="0">
                <a:latin typeface="SassoonPrimaryInfant" pitchFamily="2" charset="0"/>
              </a:rPr>
              <a:t>Beliefs about life after death in at least two religious traditions and how they are similar/different.</a:t>
            </a:r>
          </a:p>
          <a:p>
            <a:endParaRPr lang="en-GB" sz="1050" dirty="0">
              <a:latin typeface="SassoonPrimaryInfant" pitchFamily="2" charset="0"/>
            </a:endParaRPr>
          </a:p>
          <a:p>
            <a:r>
              <a:rPr lang="en-GB" sz="1050" dirty="0">
                <a:latin typeface="SassoonPrimaryInfant" pitchFamily="2" charset="0"/>
              </a:rPr>
              <a:t>That religious belief will affect how people respond to life</a:t>
            </a:r>
            <a:r>
              <a:rPr lang="en-GB" sz="1050" dirty="0" smtClean="0">
                <a:latin typeface="SassoonPrimaryInfant" pitchFamily="2" charset="0"/>
              </a:rPr>
              <a:t>’</a:t>
            </a:r>
          </a:p>
          <a:p>
            <a:endParaRPr lang="en-GB" sz="1050" dirty="0">
              <a:latin typeface="SassoonPrimaryInfant" pitchFamily="2" charset="0"/>
            </a:endParaRPr>
          </a:p>
          <a:p>
            <a:r>
              <a:rPr lang="en-GB" sz="1200" b="1" dirty="0" smtClean="0">
                <a:latin typeface="SassoonPrimaryInfant" pitchFamily="2" charset="0"/>
              </a:rPr>
              <a:t>What did Jesus do to save human beings?</a:t>
            </a:r>
            <a:endParaRPr lang="en-GB" sz="1050" dirty="0">
              <a:latin typeface="SassoonPrimaryInfant" pitchFamily="2" charset="0"/>
            </a:endParaRPr>
          </a:p>
          <a:p>
            <a:endParaRPr lang="en-GB" sz="1000" dirty="0" smtClean="0">
              <a:latin typeface="SassoonPrimaryInfant" pitchFamily="2" charset="0"/>
            </a:endParaRPr>
          </a:p>
          <a:p>
            <a:r>
              <a:rPr lang="en-GB" sz="1000" dirty="0" smtClean="0">
                <a:latin typeface="SassoonPrimaryInfant" pitchFamily="2" charset="0"/>
              </a:rPr>
              <a:t>Christians </a:t>
            </a:r>
            <a:r>
              <a:rPr lang="en-GB" sz="1000" dirty="0">
                <a:latin typeface="SassoonPrimaryInfant" pitchFamily="2" charset="0"/>
              </a:rPr>
              <a:t>read the ‘big story’ of the Bible as pointing out the need for God to save people. This salvation includes the ongoing restoration of humans’ relationship with God.</a:t>
            </a:r>
          </a:p>
          <a:p>
            <a:endParaRPr lang="en-GB" sz="1000" dirty="0">
              <a:latin typeface="SassoonPrimaryInfant" pitchFamily="2" charset="0"/>
            </a:endParaRPr>
          </a:p>
          <a:p>
            <a:r>
              <a:rPr lang="en-GB" sz="1000" dirty="0" smtClean="0">
                <a:latin typeface="SassoonPrimaryInfant" pitchFamily="2" charset="0"/>
              </a:rPr>
              <a:t>The </a:t>
            </a:r>
            <a:r>
              <a:rPr lang="en-GB" sz="1000" dirty="0">
                <a:latin typeface="SassoonPrimaryInfant" pitchFamily="2" charset="0"/>
              </a:rPr>
              <a:t>Gospels give accounts of Jesus’ death and resurrection. </a:t>
            </a:r>
          </a:p>
          <a:p>
            <a:endParaRPr lang="en-GB" sz="1000" dirty="0">
              <a:latin typeface="SassoonPrimaryInfant" pitchFamily="2" charset="0"/>
            </a:endParaRPr>
          </a:p>
          <a:p>
            <a:r>
              <a:rPr lang="en-GB" sz="1000" dirty="0" smtClean="0">
                <a:latin typeface="SassoonPrimaryInfant" pitchFamily="2" charset="0"/>
              </a:rPr>
              <a:t>The </a:t>
            </a:r>
            <a:r>
              <a:rPr lang="en-GB" sz="1000" dirty="0">
                <a:latin typeface="SassoonPrimaryInfant" pitchFamily="2" charset="0"/>
              </a:rPr>
              <a:t>New Testament says that Jesus’ death was somehow ‘for us’. </a:t>
            </a:r>
            <a:r>
              <a:rPr lang="en-GB" sz="1000" dirty="0" smtClean="0">
                <a:latin typeface="SassoonPrimaryInfant" pitchFamily="2" charset="0"/>
              </a:rPr>
              <a:t>Christians </a:t>
            </a:r>
            <a:r>
              <a:rPr lang="en-GB" sz="1000" dirty="0">
                <a:latin typeface="SassoonPrimaryInfant" pitchFamily="2" charset="0"/>
              </a:rPr>
              <a:t>interpret this in a variety of ways: for example, as a sacrifice for sin; as a victory over sin, death and the devil; paying the punishment as a substitute for everyone’s sins; rescuing the lost and leading them to God; leading from darkness to light. </a:t>
            </a:r>
          </a:p>
          <a:p>
            <a:endParaRPr lang="en-GB" sz="1000" dirty="0">
              <a:latin typeface="SassoonPrimaryInfant" pitchFamily="2" charset="0"/>
            </a:endParaRPr>
          </a:p>
          <a:p>
            <a:r>
              <a:rPr lang="en-GB" sz="1000" dirty="0">
                <a:latin typeface="SassoonPrimaryInfant" pitchFamily="2" charset="0"/>
              </a:rPr>
              <a:t>Christians remember Jesus’ sacrifice through the service of Holy Communion (also called the Lord’s Supper, the Eucharist or the Mass). </a:t>
            </a:r>
          </a:p>
          <a:p>
            <a:endParaRPr lang="en-GB" sz="1000" dirty="0">
              <a:latin typeface="SassoonPrimaryInfant" pitchFamily="2" charset="0"/>
            </a:endParaRPr>
          </a:p>
          <a:p>
            <a:r>
              <a:rPr lang="en-GB" sz="1000" dirty="0">
                <a:latin typeface="SassoonPrimaryInfant" pitchFamily="2" charset="0"/>
              </a:rPr>
              <a:t>Christians believe that Jesus calls them to sacrifice their own needs to the needs of others, and some are prepared to die for others and for their faith</a:t>
            </a:r>
            <a:r>
              <a:rPr lang="en-GB" sz="1000" dirty="0" smtClean="0">
                <a:latin typeface="SassoonPrimaryInfant" pitchFamily="2" charset="0"/>
              </a:rPr>
              <a:t>.</a:t>
            </a:r>
            <a:endParaRPr lang="en-GB" b="1" dirty="0">
              <a:latin typeface="SassoonPrimaryInfant" pitchFamily="2" charset="0"/>
            </a:endParaRPr>
          </a:p>
        </p:txBody>
      </p:sp>
      <p:sp>
        <p:nvSpPr>
          <p:cNvPr id="35" name="TextBox 34"/>
          <p:cNvSpPr txBox="1"/>
          <p:nvPr/>
        </p:nvSpPr>
        <p:spPr>
          <a:xfrm>
            <a:off x="3083387" y="3461455"/>
            <a:ext cx="5757558" cy="3185487"/>
          </a:xfrm>
          <a:prstGeom prst="rect">
            <a:avLst/>
          </a:prstGeom>
          <a:solidFill>
            <a:srgbClr val="7030A0">
              <a:alpha val="26000"/>
            </a:srgbClr>
          </a:solidFill>
        </p:spPr>
        <p:txBody>
          <a:bodyPr wrap="square" rtlCol="0">
            <a:spAutoFit/>
          </a:bodyPr>
          <a:lstStyle/>
          <a:p>
            <a:r>
              <a:rPr lang="en-GB" b="1" u="sng" dirty="0" smtClean="0">
                <a:latin typeface="SassoonPrimaryInfant" pitchFamily="2" charset="0"/>
              </a:rPr>
              <a:t>Summer</a:t>
            </a:r>
          </a:p>
          <a:p>
            <a:r>
              <a:rPr lang="en-GB" sz="1200" b="1" dirty="0" smtClean="0">
                <a:latin typeface="SassoonPrimaryInfant" pitchFamily="2" charset="0"/>
              </a:rPr>
              <a:t>What kind of king is Jesus?</a:t>
            </a:r>
          </a:p>
          <a:p>
            <a:r>
              <a:rPr lang="en-GB" sz="1050" dirty="0">
                <a:latin typeface="SassoonPrimaryInfant" pitchFamily="2" charset="0"/>
              </a:rPr>
              <a:t>Jesus told many parables about the Kingdom of God. These suggest that God’s rule has begun, through the life, teaching and example of Jesus, and subsequently through the lives of Christians who live in obedience to God. </a:t>
            </a:r>
            <a:endParaRPr lang="en-GB" sz="1050" dirty="0" smtClean="0">
              <a:latin typeface="SassoonPrimaryInfant" pitchFamily="2" charset="0"/>
            </a:endParaRPr>
          </a:p>
          <a:p>
            <a:endParaRPr lang="en-GB" sz="1050" dirty="0">
              <a:latin typeface="SassoonPrimaryInfant" pitchFamily="2" charset="0"/>
            </a:endParaRPr>
          </a:p>
          <a:p>
            <a:r>
              <a:rPr lang="en-GB" sz="1050" dirty="0">
                <a:latin typeface="SassoonPrimaryInfant" pitchFamily="2" charset="0"/>
              </a:rPr>
              <a:t>The Kingdom is compared to a feast where all are invited to join in. Not everyone chooses to do so. </a:t>
            </a:r>
          </a:p>
          <a:p>
            <a:endParaRPr lang="en-GB" sz="1050" dirty="0">
              <a:latin typeface="SassoonPrimaryInfant" pitchFamily="2" charset="0"/>
            </a:endParaRPr>
          </a:p>
          <a:p>
            <a:r>
              <a:rPr lang="en-GB" sz="1050" dirty="0">
                <a:latin typeface="SassoonPrimaryInfant" pitchFamily="2" charset="0"/>
              </a:rPr>
              <a:t>Many Christians try to extend the Kingdom of God by challenging unjust social structures in their locality and in the world</a:t>
            </a:r>
            <a:r>
              <a:rPr lang="en-GB" sz="1050" dirty="0" smtClean="0">
                <a:latin typeface="SassoonPrimaryInfant" pitchFamily="2" charset="0"/>
              </a:rPr>
              <a:t>.</a:t>
            </a:r>
            <a:endParaRPr lang="en-GB" sz="1200" b="1" dirty="0" smtClean="0">
              <a:latin typeface="SassoonPrimaryInfant" pitchFamily="2" charset="0"/>
            </a:endParaRPr>
          </a:p>
          <a:p>
            <a:endParaRPr lang="en-GB" sz="1200" b="1" dirty="0" smtClean="0">
              <a:latin typeface="SassoonPrimaryInfant" pitchFamily="2" charset="0"/>
            </a:endParaRPr>
          </a:p>
          <a:p>
            <a:r>
              <a:rPr lang="en-GB" sz="1200" b="1" dirty="0" smtClean="0">
                <a:latin typeface="SassoonPrimaryInfant" pitchFamily="2" charset="0"/>
              </a:rPr>
              <a:t>Why </a:t>
            </a:r>
            <a:r>
              <a:rPr lang="en-GB" sz="1200" b="1" dirty="0" smtClean="0">
                <a:latin typeface="SassoonPrimaryInfant" pitchFamily="2" charset="0"/>
              </a:rPr>
              <a:t>is pilgrimage important to some religious believers?</a:t>
            </a:r>
          </a:p>
          <a:p>
            <a:r>
              <a:rPr lang="en-GB" sz="1050" dirty="0">
                <a:latin typeface="SassoonPrimaryInfant" pitchFamily="2" charset="0"/>
              </a:rPr>
              <a:t>Some of the beliefs that lie behind places and times of pilgrimage in at least two religions</a:t>
            </a:r>
            <a:r>
              <a:rPr lang="en-GB" sz="1050" dirty="0" smtClean="0">
                <a:latin typeface="SassoonPrimaryInfant" pitchFamily="2" charset="0"/>
              </a:rPr>
              <a:t>.</a:t>
            </a:r>
            <a:endParaRPr lang="en-GB" sz="1050" dirty="0">
              <a:latin typeface="SassoonPrimaryInfant" pitchFamily="2" charset="0"/>
            </a:endParaRPr>
          </a:p>
          <a:p>
            <a:r>
              <a:rPr lang="en-GB" sz="1050" dirty="0">
                <a:latin typeface="SassoonPrimaryInfant" pitchFamily="2" charset="0"/>
              </a:rPr>
              <a:t>How stories that lie behind sites of pilgrimage connect with beliefs.  </a:t>
            </a:r>
          </a:p>
          <a:p>
            <a:endParaRPr lang="en-GB" sz="1050" dirty="0">
              <a:latin typeface="SassoonPrimaryInfant" pitchFamily="2" charset="0"/>
            </a:endParaRPr>
          </a:p>
          <a:p>
            <a:r>
              <a:rPr lang="en-GB" sz="1050" dirty="0">
                <a:latin typeface="SassoonPrimaryInfant" pitchFamily="2" charset="0"/>
              </a:rPr>
              <a:t>The spiritual significance and impact of pilgrimage on pilgrims in at least two religions.  </a:t>
            </a:r>
          </a:p>
          <a:p>
            <a:endParaRPr lang="en-GB" sz="1050" dirty="0">
              <a:latin typeface="SassoonPrimaryInfant" pitchFamily="2" charset="0"/>
            </a:endParaRPr>
          </a:p>
          <a:p>
            <a:r>
              <a:rPr lang="en-GB" sz="1050" dirty="0">
                <a:latin typeface="SassoonPrimaryInfant" pitchFamily="2" charset="0"/>
              </a:rPr>
              <a:t>What happens during pilgrimages – sights, sounds, practices and the beliefs that lie behind them</a:t>
            </a:r>
            <a:r>
              <a:rPr lang="en-GB" sz="1050" dirty="0" smtClean="0">
                <a:latin typeface="SassoonPrimaryInfant" pitchFamily="2" charset="0"/>
              </a:rPr>
              <a:t>.</a:t>
            </a:r>
          </a:p>
        </p:txBody>
      </p:sp>
      <p:pic>
        <p:nvPicPr>
          <p:cNvPr id="2" name="Picture 1"/>
          <p:cNvPicPr>
            <a:picLocks noChangeAspect="1"/>
          </p:cNvPicPr>
          <p:nvPr/>
        </p:nvPicPr>
        <p:blipFill>
          <a:blip r:embed="rId7"/>
          <a:stretch>
            <a:fillRect/>
          </a:stretch>
        </p:blipFill>
        <p:spPr>
          <a:xfrm>
            <a:off x="9731575" y="2782423"/>
            <a:ext cx="192679" cy="240848"/>
          </a:xfrm>
          <a:prstGeom prst="rect">
            <a:avLst/>
          </a:prstGeom>
        </p:spPr>
      </p:pic>
      <p:pic>
        <p:nvPicPr>
          <p:cNvPr id="3" name="Picture 2"/>
          <p:cNvPicPr>
            <a:picLocks noChangeAspect="1"/>
          </p:cNvPicPr>
          <p:nvPr/>
        </p:nvPicPr>
        <p:blipFill>
          <a:blip r:embed="rId7"/>
          <a:stretch>
            <a:fillRect/>
          </a:stretch>
        </p:blipFill>
        <p:spPr>
          <a:xfrm>
            <a:off x="1409934" y="633616"/>
            <a:ext cx="172773" cy="215966"/>
          </a:xfrm>
          <a:prstGeom prst="rect">
            <a:avLst/>
          </a:prstGeom>
        </p:spPr>
      </p:pic>
      <p:pic>
        <p:nvPicPr>
          <p:cNvPr id="31" name="Picture 30"/>
          <p:cNvPicPr>
            <a:picLocks noChangeAspect="1"/>
          </p:cNvPicPr>
          <p:nvPr/>
        </p:nvPicPr>
        <p:blipFill>
          <a:blip r:embed="rId7"/>
          <a:stretch>
            <a:fillRect/>
          </a:stretch>
        </p:blipFill>
        <p:spPr>
          <a:xfrm>
            <a:off x="1733935" y="3914552"/>
            <a:ext cx="170011" cy="212514"/>
          </a:xfrm>
          <a:prstGeom prst="rect">
            <a:avLst/>
          </a:prstGeom>
        </p:spPr>
      </p:pic>
      <p:pic>
        <p:nvPicPr>
          <p:cNvPr id="4" name="Picture 3"/>
          <p:cNvPicPr>
            <a:picLocks noChangeAspect="1"/>
          </p:cNvPicPr>
          <p:nvPr/>
        </p:nvPicPr>
        <p:blipFill>
          <a:blip r:embed="rId8"/>
          <a:stretch>
            <a:fillRect/>
          </a:stretch>
        </p:blipFill>
        <p:spPr>
          <a:xfrm>
            <a:off x="11077525" y="804399"/>
            <a:ext cx="268854" cy="268854"/>
          </a:xfrm>
          <a:prstGeom prst="rect">
            <a:avLst/>
          </a:prstGeom>
        </p:spPr>
      </p:pic>
      <p:pic>
        <p:nvPicPr>
          <p:cNvPr id="6" name="Picture 5"/>
          <p:cNvPicPr>
            <a:picLocks noChangeAspect="1"/>
          </p:cNvPicPr>
          <p:nvPr/>
        </p:nvPicPr>
        <p:blipFill>
          <a:blip r:embed="rId7"/>
          <a:stretch>
            <a:fillRect/>
          </a:stretch>
        </p:blipFill>
        <p:spPr>
          <a:xfrm>
            <a:off x="5302645" y="3699224"/>
            <a:ext cx="195089" cy="243861"/>
          </a:xfrm>
          <a:prstGeom prst="rect">
            <a:avLst/>
          </a:prstGeom>
        </p:spPr>
      </p:pic>
      <p:pic>
        <p:nvPicPr>
          <p:cNvPr id="8" name="Picture 7"/>
          <p:cNvPicPr>
            <a:picLocks noChangeAspect="1"/>
          </p:cNvPicPr>
          <p:nvPr/>
        </p:nvPicPr>
        <p:blipFill>
          <a:blip r:embed="rId9"/>
          <a:stretch>
            <a:fillRect/>
          </a:stretch>
        </p:blipFill>
        <p:spPr>
          <a:xfrm>
            <a:off x="7360508" y="5372628"/>
            <a:ext cx="207985" cy="207985"/>
          </a:xfrm>
          <a:prstGeom prst="rect">
            <a:avLst/>
          </a:prstGeom>
        </p:spPr>
      </p:pic>
    </p:spTree>
    <p:extLst>
      <p:ext uri="{BB962C8B-B14F-4D97-AF65-F5344CB8AC3E}">
        <p14:creationId xmlns:p14="http://schemas.microsoft.com/office/powerpoint/2010/main" val="3064561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607</Words>
  <Application>Microsoft Office PowerPoint</Application>
  <PresentationFormat>Widescreen</PresentationFormat>
  <Paragraphs>58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SassoonPrimaryInfant</vt:lpstr>
      <vt:lpstr>Office Theme</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dc:creator>
  <cp:lastModifiedBy>Cornelius, Julie</cp:lastModifiedBy>
  <cp:revision>24</cp:revision>
  <cp:lastPrinted>2020-04-24T08:38:26Z</cp:lastPrinted>
  <dcterms:created xsi:type="dcterms:W3CDTF">2020-04-22T09:31:51Z</dcterms:created>
  <dcterms:modified xsi:type="dcterms:W3CDTF">2020-04-24T08:38:32Z</dcterms:modified>
</cp:coreProperties>
</file>