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32038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723071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1111038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3078864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29100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87692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F6CC686-0293-46F1-BD1A-AAE806DC510F}" type="datetimeFigureOut">
              <a:rPr lang="en-GB" smtClean="0"/>
              <a:t>24/04/2020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82438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F6CC686-0293-46F1-BD1A-AAE806DC510F}" type="datetimeFigureOut">
              <a:rPr lang="en-GB" smtClean="0"/>
              <a:t>24/04/2020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795370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6CC686-0293-46F1-BD1A-AAE806DC510F}" type="datetimeFigureOut">
              <a:rPr lang="en-GB" smtClean="0"/>
              <a:t>24/04/2020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321739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78074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82046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CC686-0293-46F1-BD1A-AAE806DC510F}" type="datetimeFigureOut">
              <a:rPr lang="en-GB" smtClean="0"/>
              <a:t>24/04/2020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6FDD-2209-4A73-A7BE-7432B6D51136}" type="slidenum">
              <a:rPr lang="en-GB" smtClean="0"/>
              <a:t>‹#›</a:t>
            </a:fld>
            <a:endParaRPr lang="en-GB"/>
          </a:p>
        </p:txBody>
      </p:sp>
    </p:spTree>
    <p:extLst>
      <p:ext uri="{BB962C8B-B14F-4D97-AF65-F5344CB8AC3E}">
        <p14:creationId xmlns:p14="http://schemas.microsoft.com/office/powerpoint/2010/main" val="197716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rved Left Arrow 6"/>
          <p:cNvSpPr/>
          <p:nvPr/>
        </p:nvSpPr>
        <p:spPr>
          <a:xfrm rot="19803118">
            <a:off x="6875203" y="870174"/>
            <a:ext cx="542867" cy="1044455"/>
          </a:xfrm>
          <a:prstGeom prst="curvedLeftArrow">
            <a:avLst>
              <a:gd name="adj1" fmla="val 25000"/>
              <a:gd name="adj2" fmla="val 49151"/>
              <a:gd name="adj3" fmla="val 295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p:cNvPicPr>
            <a:picLocks noChangeAspect="1"/>
          </p:cNvPicPr>
          <p:nvPr/>
        </p:nvPicPr>
        <p:blipFill>
          <a:blip r:embed="rId2"/>
          <a:stretch>
            <a:fillRect/>
          </a:stretch>
        </p:blipFill>
        <p:spPr>
          <a:xfrm>
            <a:off x="5633730" y="632127"/>
            <a:ext cx="834954" cy="1033985"/>
          </a:xfrm>
          <a:prstGeom prst="rect">
            <a:avLst/>
          </a:prstGeom>
        </p:spPr>
      </p:pic>
      <p:sp>
        <p:nvSpPr>
          <p:cNvPr id="10" name="TextBox 9"/>
          <p:cNvSpPr txBox="1"/>
          <p:nvPr/>
        </p:nvSpPr>
        <p:spPr>
          <a:xfrm>
            <a:off x="5183750" y="1630723"/>
            <a:ext cx="1800664" cy="461665"/>
          </a:xfrm>
          <a:prstGeom prst="rect">
            <a:avLst/>
          </a:prstGeom>
          <a:noFill/>
        </p:spPr>
        <p:txBody>
          <a:bodyPr wrap="square" rtlCol="0">
            <a:spAutoFit/>
          </a:bodyPr>
          <a:lstStyle/>
          <a:p>
            <a:pPr algn="ctr"/>
            <a:r>
              <a:rPr lang="en-GB" sz="1200" dirty="0" smtClean="0">
                <a:latin typeface="SassoonPrimaryInfant" pitchFamily="2" charset="0"/>
              </a:rPr>
              <a:t>Understanding Christianity</a:t>
            </a:r>
            <a:endParaRPr lang="en-GB" sz="1200" dirty="0">
              <a:latin typeface="SassoonPrimaryInfant" pitchFamily="2" charset="0"/>
            </a:endParaRPr>
          </a:p>
        </p:txBody>
      </p:sp>
      <p:pic>
        <p:nvPicPr>
          <p:cNvPr id="11" name="Picture 10"/>
          <p:cNvPicPr>
            <a:picLocks noChangeAspect="1"/>
          </p:cNvPicPr>
          <p:nvPr/>
        </p:nvPicPr>
        <p:blipFill>
          <a:blip r:embed="rId3"/>
          <a:stretch>
            <a:fillRect/>
          </a:stretch>
        </p:blipFill>
        <p:spPr>
          <a:xfrm>
            <a:off x="6528181" y="1973526"/>
            <a:ext cx="670252" cy="670252"/>
          </a:xfrm>
          <a:prstGeom prst="rect">
            <a:avLst/>
          </a:prstGeom>
        </p:spPr>
      </p:pic>
      <p:sp>
        <p:nvSpPr>
          <p:cNvPr id="13" name="TextBox 12"/>
          <p:cNvSpPr txBox="1"/>
          <p:nvPr/>
        </p:nvSpPr>
        <p:spPr>
          <a:xfrm>
            <a:off x="5275762" y="2582368"/>
            <a:ext cx="3285455" cy="400110"/>
          </a:xfrm>
          <a:prstGeom prst="rect">
            <a:avLst/>
          </a:prstGeom>
          <a:noFill/>
        </p:spPr>
        <p:txBody>
          <a:bodyPr wrap="square" rtlCol="0">
            <a:spAutoFit/>
          </a:bodyPr>
          <a:lstStyle/>
          <a:p>
            <a:pPr algn="ctr"/>
            <a:endParaRPr lang="en-GB" sz="800" dirty="0" smtClean="0">
              <a:latin typeface="SassoonPrimaryInfant" pitchFamily="2" charset="0"/>
            </a:endParaRPr>
          </a:p>
          <a:p>
            <a:pPr algn="ctr"/>
            <a:r>
              <a:rPr lang="en-GB" sz="1200" dirty="0" smtClean="0">
                <a:latin typeface="SassoonPrimaryInfant" pitchFamily="2" charset="0"/>
              </a:rPr>
              <a:t>Comparing </a:t>
            </a:r>
            <a:r>
              <a:rPr lang="en-GB" sz="1200" dirty="0" smtClean="0">
                <a:latin typeface="SassoonPrimaryInfant" pitchFamily="2" charset="0"/>
              </a:rPr>
              <a:t>beliefs and practices</a:t>
            </a:r>
            <a:endParaRPr lang="en-GB" sz="1200" dirty="0">
              <a:latin typeface="SassoonPrimaryInfant" pitchFamily="2" charset="0"/>
            </a:endParaRPr>
          </a:p>
        </p:txBody>
      </p:sp>
      <p:pic>
        <p:nvPicPr>
          <p:cNvPr id="14" name="Picture 13"/>
          <p:cNvPicPr>
            <a:picLocks noChangeAspect="1"/>
          </p:cNvPicPr>
          <p:nvPr/>
        </p:nvPicPr>
        <p:blipFill>
          <a:blip r:embed="rId4"/>
          <a:stretch>
            <a:fillRect/>
          </a:stretch>
        </p:blipFill>
        <p:spPr>
          <a:xfrm>
            <a:off x="4183698" y="1974911"/>
            <a:ext cx="399117" cy="456134"/>
          </a:xfrm>
          <a:prstGeom prst="rect">
            <a:avLst/>
          </a:prstGeom>
        </p:spPr>
      </p:pic>
      <p:pic>
        <p:nvPicPr>
          <p:cNvPr id="1026" name="Picture 2" descr="Rainbow Islam Symbol - My Evil Twin - Digital Art, Religion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98865" y="1974911"/>
            <a:ext cx="322727" cy="32272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6"/>
          <a:stretch>
            <a:fillRect/>
          </a:stretch>
        </p:blipFill>
        <p:spPr>
          <a:xfrm>
            <a:off x="4902888" y="1995571"/>
            <a:ext cx="399757" cy="399757"/>
          </a:xfrm>
          <a:prstGeom prst="rect">
            <a:avLst/>
          </a:prstGeom>
        </p:spPr>
      </p:pic>
      <p:sp>
        <p:nvSpPr>
          <p:cNvPr id="16" name="TextBox 15"/>
          <p:cNvSpPr txBox="1"/>
          <p:nvPr/>
        </p:nvSpPr>
        <p:spPr>
          <a:xfrm>
            <a:off x="3357564" y="2438707"/>
            <a:ext cx="2504049" cy="276999"/>
          </a:xfrm>
          <a:prstGeom prst="rect">
            <a:avLst/>
          </a:prstGeom>
          <a:noFill/>
        </p:spPr>
        <p:txBody>
          <a:bodyPr wrap="square" rtlCol="0">
            <a:spAutoFit/>
          </a:bodyPr>
          <a:lstStyle/>
          <a:p>
            <a:pPr algn="ctr"/>
            <a:r>
              <a:rPr lang="en-GB" sz="1200" dirty="0" smtClean="0">
                <a:latin typeface="SassoonPrimaryInfant" pitchFamily="2" charset="0"/>
              </a:rPr>
              <a:t>Non-Christian faith</a:t>
            </a:r>
            <a:endParaRPr lang="en-GB" sz="1200" dirty="0">
              <a:latin typeface="SassoonPrimaryInfant" pitchFamily="2" charset="0"/>
            </a:endParaRPr>
          </a:p>
        </p:txBody>
      </p:sp>
      <p:sp>
        <p:nvSpPr>
          <p:cNvPr id="18" name="Rectangle 17"/>
          <p:cNvSpPr/>
          <p:nvPr/>
        </p:nvSpPr>
        <p:spPr>
          <a:xfrm>
            <a:off x="3585928" y="55108"/>
            <a:ext cx="4896597" cy="523220"/>
          </a:xfrm>
          <a:prstGeom prst="rect">
            <a:avLst/>
          </a:prstGeom>
          <a:noFill/>
        </p:spPr>
        <p:txBody>
          <a:bodyPr wrap="none" lIns="91440" tIns="45720" rIns="91440" bIns="45720">
            <a:spAutoFit/>
          </a:bodyPr>
          <a:lstStyle/>
          <a:p>
            <a:pPr algn="ctr"/>
            <a:r>
              <a:rPr lang="en-US" sz="2800" b="1" cap="none" spc="0" dirty="0" smtClean="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rPr>
              <a:t>RE Learning Journey  Year </a:t>
            </a:r>
            <a:r>
              <a:rPr lang="en-US" sz="2800" b="1"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rPr>
              <a:t>4</a:t>
            </a:r>
            <a:endParaRPr lang="en-US" sz="2800" b="1" cap="none" spc="0"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endParaRPr>
          </a:p>
        </p:txBody>
      </p:sp>
      <p:sp>
        <p:nvSpPr>
          <p:cNvPr id="23" name="Curved Left Arrow 22"/>
          <p:cNvSpPr/>
          <p:nvPr/>
        </p:nvSpPr>
        <p:spPr>
          <a:xfrm rot="6468472">
            <a:off x="5318806" y="2403008"/>
            <a:ext cx="436868" cy="1249198"/>
          </a:xfrm>
          <a:prstGeom prst="curvedLeftArrow">
            <a:avLst>
              <a:gd name="adj1" fmla="val 25000"/>
              <a:gd name="adj2" fmla="val 50000"/>
              <a:gd name="adj3" fmla="val 345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00"/>
              </a:solidFill>
            </a:endParaRPr>
          </a:p>
        </p:txBody>
      </p:sp>
      <p:sp>
        <p:nvSpPr>
          <p:cNvPr id="25" name="Curved Down Arrow 24"/>
          <p:cNvSpPr/>
          <p:nvPr/>
        </p:nvSpPr>
        <p:spPr>
          <a:xfrm rot="19526281">
            <a:off x="4219267" y="1000091"/>
            <a:ext cx="1312996" cy="533873"/>
          </a:xfrm>
          <a:prstGeom prst="curvedDownArrow">
            <a:avLst>
              <a:gd name="adj1" fmla="val 25000"/>
              <a:gd name="adj2" fmla="val 50000"/>
              <a:gd name="adj3" fmla="val 260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TextBox 25"/>
          <p:cNvSpPr txBox="1"/>
          <p:nvPr/>
        </p:nvSpPr>
        <p:spPr>
          <a:xfrm>
            <a:off x="87153" y="0"/>
            <a:ext cx="2818336" cy="6886501"/>
          </a:xfrm>
          <a:prstGeom prst="rect">
            <a:avLst/>
          </a:prstGeom>
          <a:solidFill>
            <a:srgbClr val="00B050">
              <a:alpha val="32000"/>
            </a:srgbClr>
          </a:solidFill>
        </p:spPr>
        <p:txBody>
          <a:bodyPr wrap="square" rtlCol="0">
            <a:spAutoFit/>
          </a:bodyPr>
          <a:lstStyle/>
          <a:p>
            <a:r>
              <a:rPr lang="en-GB" b="1" u="sng" dirty="0" smtClean="0">
                <a:latin typeface="SassoonPrimaryInfant" pitchFamily="2" charset="0"/>
              </a:rPr>
              <a:t>Autumn</a:t>
            </a:r>
            <a:r>
              <a:rPr lang="en-GB" sz="1400" b="1" u="sng" dirty="0" smtClean="0">
                <a:latin typeface="SassoonPrimaryInfant" pitchFamily="2" charset="0"/>
              </a:rPr>
              <a:t>  </a:t>
            </a:r>
            <a:endParaRPr lang="en-GB" sz="1400" b="1" u="sng" dirty="0">
              <a:latin typeface="SassoonPrimaryInfant" pitchFamily="2" charset="0"/>
            </a:endParaRPr>
          </a:p>
          <a:p>
            <a:r>
              <a:rPr lang="en-GB" sz="1200" b="1" dirty="0" smtClean="0">
                <a:latin typeface="SassoonPrimaryInfant" pitchFamily="2" charset="0"/>
              </a:rPr>
              <a:t>What kind of world did Jesus want?</a:t>
            </a:r>
          </a:p>
          <a:p>
            <a:endParaRPr lang="en-GB" sz="1050" dirty="0" smtClean="0">
              <a:latin typeface="SassoonPrimaryInfant" pitchFamily="2" charset="0"/>
            </a:endParaRPr>
          </a:p>
          <a:p>
            <a:r>
              <a:rPr lang="en-GB" sz="1050" dirty="0" smtClean="0">
                <a:latin typeface="SassoonPrimaryInfant" pitchFamily="2" charset="0"/>
              </a:rPr>
              <a:t>Christians </a:t>
            </a:r>
            <a:r>
              <a:rPr lang="en-GB" sz="1050" dirty="0">
                <a:latin typeface="SassoonPrimaryInfant" pitchFamily="2" charset="0"/>
              </a:rPr>
              <a:t>believe Jesus challenges everyone about how to live — he sets the example for loving God and your neighbour, putting others first. </a:t>
            </a:r>
          </a:p>
          <a:p>
            <a:endParaRPr lang="en-GB" sz="1050" dirty="0">
              <a:latin typeface="SassoonPrimaryInfant" pitchFamily="2" charset="0"/>
            </a:endParaRPr>
          </a:p>
          <a:p>
            <a:r>
              <a:rPr lang="en-GB" sz="1050" dirty="0">
                <a:latin typeface="SassoonPrimaryInfant" pitchFamily="2" charset="0"/>
              </a:rPr>
              <a:t> Jesus shows love and forgiveness to unlikely people. </a:t>
            </a:r>
          </a:p>
          <a:p>
            <a:endParaRPr lang="en-GB" sz="1050" dirty="0">
              <a:latin typeface="SassoonPrimaryInfant" pitchFamily="2" charset="0"/>
            </a:endParaRPr>
          </a:p>
          <a:p>
            <a:r>
              <a:rPr lang="en-GB" sz="1050" dirty="0">
                <a:latin typeface="SassoonPrimaryInfant" pitchFamily="2" charset="0"/>
              </a:rPr>
              <a:t> Christians try to be like Jesus — they want to know him better and better. </a:t>
            </a:r>
          </a:p>
          <a:p>
            <a:endParaRPr lang="en-GB" sz="1050" dirty="0">
              <a:latin typeface="SassoonPrimaryInfant" pitchFamily="2" charset="0"/>
            </a:endParaRPr>
          </a:p>
          <a:p>
            <a:r>
              <a:rPr lang="en-GB" sz="1050" dirty="0">
                <a:latin typeface="SassoonPrimaryInfant" pitchFamily="2" charset="0"/>
              </a:rPr>
              <a:t> Christians try to put his teaching and example into practice in lots of ways, from church worship to social justice.</a:t>
            </a:r>
          </a:p>
          <a:p>
            <a:r>
              <a:rPr lang="en-GB" sz="1200" b="1" dirty="0" smtClean="0">
                <a:latin typeface="SassoonPrimaryInfant" pitchFamily="2" charset="0"/>
              </a:rPr>
              <a:t>What is the Trinity? (Digging deeper</a:t>
            </a:r>
            <a:r>
              <a:rPr lang="en-GB" sz="1200" b="1" dirty="0" smtClean="0">
                <a:latin typeface="SassoonPrimaryInfant" pitchFamily="2" charset="0"/>
              </a:rPr>
              <a:t>)</a:t>
            </a:r>
          </a:p>
          <a:p>
            <a:endParaRPr lang="en-GB" sz="1200" b="1" dirty="0" smtClean="0">
              <a:latin typeface="SassoonPrimaryInfant" pitchFamily="2" charset="0"/>
            </a:endParaRPr>
          </a:p>
          <a:p>
            <a:r>
              <a:rPr lang="en-GB" sz="1000" dirty="0">
                <a:latin typeface="SassoonPrimaryInfant" pitchFamily="2" charset="0"/>
              </a:rPr>
              <a:t>Christians believe God is Trinity: Father, Son and Holy Spirit. </a:t>
            </a:r>
          </a:p>
          <a:p>
            <a:endParaRPr lang="en-GB" sz="1000" dirty="0">
              <a:latin typeface="SassoonPrimaryInfant" pitchFamily="2" charset="0"/>
            </a:endParaRPr>
          </a:p>
          <a:p>
            <a:r>
              <a:rPr lang="en-GB" sz="1000" dirty="0">
                <a:latin typeface="SassoonPrimaryInfant" pitchFamily="2" charset="0"/>
              </a:rPr>
              <a:t>Christians believe The Father creates; he sends the Son who saves his people; the Son sends the Holy Spirit to his followers. </a:t>
            </a:r>
          </a:p>
          <a:p>
            <a:endParaRPr lang="en-GB" sz="1000" dirty="0">
              <a:latin typeface="SassoonPrimaryInfant" pitchFamily="2" charset="0"/>
            </a:endParaRPr>
          </a:p>
          <a:p>
            <a:r>
              <a:rPr lang="en-GB" sz="1000" dirty="0" smtClean="0">
                <a:latin typeface="SassoonPrimaryInfant" pitchFamily="2" charset="0"/>
              </a:rPr>
              <a:t>Christians </a:t>
            </a:r>
            <a:r>
              <a:rPr lang="en-GB" sz="1000" dirty="0">
                <a:latin typeface="SassoonPrimaryInfant" pitchFamily="2" charset="0"/>
              </a:rPr>
              <a:t>find that understanding God is challenging; people spend their whole lives learning more and more about God. </a:t>
            </a:r>
          </a:p>
          <a:p>
            <a:endParaRPr lang="en-GB" sz="1000" dirty="0">
              <a:latin typeface="SassoonPrimaryInfant" pitchFamily="2" charset="0"/>
            </a:endParaRPr>
          </a:p>
          <a:p>
            <a:r>
              <a:rPr lang="en-GB" sz="1000" dirty="0">
                <a:latin typeface="SassoonPrimaryInfant" pitchFamily="2" charset="0"/>
              </a:rPr>
              <a:t>Christians really want to try to understand God better and so try to describe God using symbols, similes and metaphors, in song, story, poems and art. </a:t>
            </a:r>
          </a:p>
          <a:p>
            <a:endParaRPr lang="en-GB" sz="1000" dirty="0">
              <a:latin typeface="SassoonPrimaryInfant" pitchFamily="2" charset="0"/>
            </a:endParaRPr>
          </a:p>
          <a:p>
            <a:r>
              <a:rPr lang="en-GB" sz="1000" dirty="0">
                <a:latin typeface="SassoonPrimaryInfant" pitchFamily="2" charset="0"/>
              </a:rPr>
              <a:t>Christians worship God as Trinity. It is a huge idea to grasp and Christians have created art to help to express this belief. </a:t>
            </a:r>
          </a:p>
          <a:p>
            <a:endParaRPr lang="en-GB" sz="1000" dirty="0" smtClean="0">
              <a:latin typeface="SassoonPrimaryInfant" pitchFamily="2" charset="0"/>
            </a:endParaRPr>
          </a:p>
          <a:p>
            <a:r>
              <a:rPr lang="en-GB" sz="1000" dirty="0" smtClean="0">
                <a:latin typeface="SassoonPrimaryInfant" pitchFamily="2" charset="0"/>
              </a:rPr>
              <a:t>Christians </a:t>
            </a:r>
            <a:r>
              <a:rPr lang="en-GB" sz="1000" dirty="0">
                <a:latin typeface="SassoonPrimaryInfant" pitchFamily="2" charset="0"/>
              </a:rPr>
              <a:t>believe the Holy Spirit is God’s power at work in the world and in their lives today, enabling them to follow </a:t>
            </a:r>
            <a:r>
              <a:rPr lang="en-GB" sz="1000" dirty="0" smtClean="0">
                <a:latin typeface="SassoonPrimaryInfant" pitchFamily="2" charset="0"/>
              </a:rPr>
              <a:t>Jesus.</a:t>
            </a:r>
          </a:p>
        </p:txBody>
      </p:sp>
      <p:sp>
        <p:nvSpPr>
          <p:cNvPr id="28" name="TextBox 27"/>
          <p:cNvSpPr txBox="1"/>
          <p:nvPr/>
        </p:nvSpPr>
        <p:spPr>
          <a:xfrm>
            <a:off x="9041208" y="624121"/>
            <a:ext cx="3045528" cy="5332229"/>
          </a:xfrm>
          <a:prstGeom prst="rect">
            <a:avLst/>
          </a:prstGeom>
          <a:solidFill>
            <a:srgbClr val="FFFF00">
              <a:alpha val="47000"/>
            </a:srgbClr>
          </a:solidFill>
        </p:spPr>
        <p:txBody>
          <a:bodyPr wrap="square" rtlCol="0">
            <a:spAutoFit/>
          </a:bodyPr>
          <a:lstStyle/>
          <a:p>
            <a:r>
              <a:rPr lang="en-GB" b="1" u="sng" dirty="0" smtClean="0">
                <a:latin typeface="SassoonPrimaryInfant" pitchFamily="2" charset="0"/>
              </a:rPr>
              <a:t>Spring</a:t>
            </a:r>
          </a:p>
          <a:p>
            <a:r>
              <a:rPr lang="en-GB" sz="1200" b="1" dirty="0" smtClean="0">
                <a:latin typeface="SassoonPrimaryInfant" pitchFamily="2" charset="0"/>
              </a:rPr>
              <a:t>What are the deeper meanings of festivals?</a:t>
            </a:r>
          </a:p>
          <a:p>
            <a:endParaRPr lang="en-GB" sz="1200" b="1" dirty="0" smtClean="0">
              <a:latin typeface="SassoonPrimaryInfant" pitchFamily="2" charset="0"/>
            </a:endParaRPr>
          </a:p>
          <a:p>
            <a:r>
              <a:rPr lang="en-GB" sz="1050" dirty="0">
                <a:latin typeface="SassoonPrimaryInfant" pitchFamily="2" charset="0"/>
              </a:rPr>
              <a:t>About two/three festivals from different religions and the meanings of stories behind them.</a:t>
            </a:r>
          </a:p>
          <a:p>
            <a:endParaRPr lang="en-GB" sz="1050" dirty="0">
              <a:latin typeface="SassoonPrimaryInfant" pitchFamily="2" charset="0"/>
            </a:endParaRPr>
          </a:p>
          <a:p>
            <a:r>
              <a:rPr lang="en-GB" sz="1050" dirty="0">
                <a:latin typeface="SassoonPrimaryInfant" pitchFamily="2" charset="0"/>
              </a:rPr>
              <a:t>About how believers express the meanings of festivals through symbols, sounds, actions, story and rituals.</a:t>
            </a:r>
          </a:p>
          <a:p>
            <a:endParaRPr lang="en-GB" sz="1050" dirty="0">
              <a:latin typeface="SassoonPrimaryInfant" pitchFamily="2" charset="0"/>
            </a:endParaRPr>
          </a:p>
          <a:p>
            <a:r>
              <a:rPr lang="en-GB" sz="1050" dirty="0">
                <a:latin typeface="SassoonPrimaryInfant" pitchFamily="2" charset="0"/>
              </a:rPr>
              <a:t>About the benefits of celebration to religious communities.</a:t>
            </a:r>
          </a:p>
          <a:p>
            <a:endParaRPr lang="en-GB" sz="1050" dirty="0" smtClean="0">
              <a:latin typeface="SassoonPrimaryInfant" pitchFamily="2" charset="0"/>
            </a:endParaRPr>
          </a:p>
          <a:p>
            <a:endParaRPr lang="en-GB" sz="1050" dirty="0">
              <a:latin typeface="SassoonPrimaryInfant" pitchFamily="2" charset="0"/>
            </a:endParaRPr>
          </a:p>
          <a:p>
            <a:r>
              <a:rPr lang="en-GB" sz="1200" b="1" dirty="0" smtClean="0">
                <a:latin typeface="SassoonPrimaryInfant" pitchFamily="2" charset="0"/>
              </a:rPr>
              <a:t>Why do Christians call the day Jesus died Good Friday? (Digging deeper)</a:t>
            </a:r>
          </a:p>
          <a:p>
            <a:endParaRPr lang="en-GB" sz="1050" dirty="0">
              <a:latin typeface="SassoonPrimaryInfant" pitchFamily="2" charset="0"/>
            </a:endParaRPr>
          </a:p>
          <a:p>
            <a:r>
              <a:rPr lang="en-GB" sz="1050" dirty="0" smtClean="0">
                <a:latin typeface="SassoonPrimaryInfant" pitchFamily="2" charset="0"/>
              </a:rPr>
              <a:t>Christians </a:t>
            </a:r>
            <a:r>
              <a:rPr lang="en-GB" sz="1050" dirty="0">
                <a:latin typeface="SassoonPrimaryInfant" pitchFamily="2" charset="0"/>
              </a:rPr>
              <a:t>see Holy Week as the culmination of Jesus’ earthly life, leading to his death and resurrection. </a:t>
            </a:r>
          </a:p>
          <a:p>
            <a:endParaRPr lang="en-GB" sz="1050" dirty="0">
              <a:latin typeface="SassoonPrimaryInfant" pitchFamily="2" charset="0"/>
            </a:endParaRPr>
          </a:p>
          <a:p>
            <a:r>
              <a:rPr lang="en-GB" sz="1050" dirty="0">
                <a:latin typeface="SassoonPrimaryInfant" pitchFamily="2" charset="0"/>
              </a:rPr>
              <a:t> The various events of Holy Week, such as the Last Supper, were important in showing the disciples what Jesus came to earth to do. </a:t>
            </a:r>
          </a:p>
          <a:p>
            <a:endParaRPr lang="en-GB" sz="1050" dirty="0">
              <a:latin typeface="SassoonPrimaryInfant" pitchFamily="2" charset="0"/>
            </a:endParaRPr>
          </a:p>
          <a:p>
            <a:r>
              <a:rPr lang="en-GB" sz="1050" dirty="0">
                <a:latin typeface="SassoonPrimaryInfant" pitchFamily="2" charset="0"/>
              </a:rPr>
              <a:t>Christians today trust that Jesus really did rise from the dead, and so is still alive today. </a:t>
            </a:r>
          </a:p>
          <a:p>
            <a:endParaRPr lang="en-GB" sz="1050" dirty="0">
              <a:latin typeface="SassoonPrimaryInfant" pitchFamily="2" charset="0"/>
            </a:endParaRPr>
          </a:p>
          <a:p>
            <a:r>
              <a:rPr lang="en-GB" sz="1050" dirty="0">
                <a:latin typeface="SassoonPrimaryInfant" pitchFamily="2" charset="0"/>
              </a:rPr>
              <a:t>Christians remember and celebrate Jesus’ last week, death and </a:t>
            </a:r>
            <a:r>
              <a:rPr lang="en-GB" sz="1050" dirty="0" smtClean="0">
                <a:latin typeface="SassoonPrimaryInfant" pitchFamily="2" charset="0"/>
              </a:rPr>
              <a:t>resurrection</a:t>
            </a:r>
            <a:endParaRPr lang="en-GB" sz="1050" dirty="0" smtClean="0">
              <a:latin typeface="SassoonPrimaryInfant" pitchFamily="2" charset="0"/>
            </a:endParaRPr>
          </a:p>
        </p:txBody>
      </p:sp>
      <p:sp>
        <p:nvSpPr>
          <p:cNvPr id="35" name="TextBox 34"/>
          <p:cNvSpPr txBox="1"/>
          <p:nvPr/>
        </p:nvSpPr>
        <p:spPr>
          <a:xfrm>
            <a:off x="3006811" y="3347985"/>
            <a:ext cx="5890054" cy="3385542"/>
          </a:xfrm>
          <a:prstGeom prst="rect">
            <a:avLst/>
          </a:prstGeom>
          <a:solidFill>
            <a:srgbClr val="7030A0">
              <a:alpha val="26000"/>
            </a:srgbClr>
          </a:solidFill>
        </p:spPr>
        <p:txBody>
          <a:bodyPr wrap="square" rtlCol="0">
            <a:spAutoFit/>
          </a:bodyPr>
          <a:lstStyle/>
          <a:p>
            <a:r>
              <a:rPr lang="en-GB" b="1" u="sng" dirty="0" smtClean="0">
                <a:latin typeface="SassoonPrimaryInfant" pitchFamily="2" charset="0"/>
              </a:rPr>
              <a:t>Summer</a:t>
            </a:r>
          </a:p>
          <a:p>
            <a:r>
              <a:rPr lang="en-GB" sz="1200" b="1" dirty="0" smtClean="0">
                <a:latin typeface="SassoonPrimaryInfant" pitchFamily="2" charset="0"/>
              </a:rPr>
              <a:t>When Jesus left what was the impact of Pentecost?</a:t>
            </a:r>
          </a:p>
          <a:p>
            <a:endParaRPr lang="en-GB" sz="1000" dirty="0" smtClean="0">
              <a:latin typeface="SassoonPrimaryInfant" pitchFamily="2" charset="0"/>
            </a:endParaRPr>
          </a:p>
          <a:p>
            <a:r>
              <a:rPr lang="en-GB" sz="1000" dirty="0" smtClean="0">
                <a:latin typeface="SassoonPrimaryInfant" pitchFamily="2" charset="0"/>
              </a:rPr>
              <a:t>Christians </a:t>
            </a:r>
            <a:r>
              <a:rPr lang="en-GB" sz="1000" dirty="0">
                <a:latin typeface="SassoonPrimaryInfant" pitchFamily="2" charset="0"/>
              </a:rPr>
              <a:t>believe that Jesus inaugurated the ‘Kingdom of God’ — i.e. Jesus’ whole life was a demonstration of his belief that God is King, not just in heaven but here </a:t>
            </a:r>
            <a:r>
              <a:rPr lang="en-GB" sz="1000" dirty="0" smtClean="0">
                <a:latin typeface="SassoonPrimaryInfant" pitchFamily="2" charset="0"/>
              </a:rPr>
              <a:t>and now.</a:t>
            </a:r>
          </a:p>
          <a:p>
            <a:endParaRPr lang="en-GB" sz="1000" dirty="0">
              <a:latin typeface="SassoonPrimaryInfant" pitchFamily="2" charset="0"/>
            </a:endParaRPr>
          </a:p>
          <a:p>
            <a:r>
              <a:rPr lang="en-GB" sz="1000" dirty="0">
                <a:latin typeface="SassoonPrimaryInfant" pitchFamily="2" charset="0"/>
              </a:rPr>
              <a:t>Christians believe Jesus is still alive, and rules in their hearts and lives by the Holy Spirit, if they let him. </a:t>
            </a:r>
          </a:p>
          <a:p>
            <a:endParaRPr lang="en-GB" sz="1000" dirty="0">
              <a:latin typeface="SassoonPrimaryInfant" pitchFamily="2" charset="0"/>
            </a:endParaRPr>
          </a:p>
          <a:p>
            <a:r>
              <a:rPr lang="en-GB" sz="1000" dirty="0">
                <a:latin typeface="SassoonPrimaryInfant" pitchFamily="2" charset="0"/>
              </a:rPr>
              <a:t>Christians believe that after Jesus returned to be with God the Father, he sent the Holy Spirit at Pentecost to help the Church to make Jesus’ invisible Kingdom visible by living lives that reflect the love of God. </a:t>
            </a:r>
            <a:endParaRPr lang="en-GB" sz="1000" dirty="0" smtClean="0">
              <a:latin typeface="SassoonPrimaryInfant" pitchFamily="2" charset="0"/>
            </a:endParaRPr>
          </a:p>
          <a:p>
            <a:endParaRPr lang="en-GB" sz="1000" dirty="0">
              <a:latin typeface="SassoonPrimaryInfant" pitchFamily="2" charset="0"/>
            </a:endParaRPr>
          </a:p>
          <a:p>
            <a:r>
              <a:rPr lang="en-GB" sz="1000" dirty="0" smtClean="0">
                <a:latin typeface="SassoonPrimaryInfant" pitchFamily="2" charset="0"/>
              </a:rPr>
              <a:t>Christians </a:t>
            </a:r>
            <a:r>
              <a:rPr lang="en-GB" sz="1000" dirty="0">
                <a:latin typeface="SassoonPrimaryInfant" pitchFamily="2" charset="0"/>
              </a:rPr>
              <a:t>celebrate Pentecost as the beginning of the </a:t>
            </a:r>
            <a:r>
              <a:rPr lang="en-GB" sz="1000" dirty="0" smtClean="0">
                <a:latin typeface="SassoonPrimaryInfant" pitchFamily="2" charset="0"/>
              </a:rPr>
              <a:t>Church</a:t>
            </a:r>
          </a:p>
          <a:p>
            <a:endParaRPr lang="en-GB" sz="1200" b="1" dirty="0" smtClean="0">
              <a:latin typeface="SassoonPrimaryInfant" pitchFamily="2" charset="0"/>
            </a:endParaRPr>
          </a:p>
          <a:p>
            <a:r>
              <a:rPr lang="en-GB" sz="1200" b="1" dirty="0" smtClean="0">
                <a:latin typeface="SassoonPrimaryInfant" pitchFamily="2" charset="0"/>
              </a:rPr>
              <a:t>How </a:t>
            </a:r>
            <a:r>
              <a:rPr lang="en-GB" sz="1200" b="1" dirty="0" smtClean="0">
                <a:latin typeface="SassoonPrimaryInfant" pitchFamily="2" charset="0"/>
              </a:rPr>
              <a:t>and why do believers show their commitments during the journey of life?</a:t>
            </a:r>
          </a:p>
          <a:p>
            <a:endParaRPr lang="en-GB" sz="1000" dirty="0" smtClean="0">
              <a:latin typeface="SassoonPrimaryInfant" pitchFamily="2" charset="0"/>
            </a:endParaRPr>
          </a:p>
          <a:p>
            <a:endParaRPr lang="en-GB" sz="1000" dirty="0" smtClean="0">
              <a:latin typeface="SassoonPrimaryInfant" pitchFamily="2" charset="0"/>
            </a:endParaRPr>
          </a:p>
          <a:p>
            <a:r>
              <a:rPr lang="en-GB" sz="1000" dirty="0" smtClean="0">
                <a:latin typeface="SassoonPrimaryInfant" pitchFamily="2" charset="0"/>
              </a:rPr>
              <a:t>Some </a:t>
            </a:r>
            <a:r>
              <a:rPr lang="en-GB" sz="1000" dirty="0">
                <a:latin typeface="SassoonPrimaryInfant" pitchFamily="2" charset="0"/>
              </a:rPr>
              <a:t>beliefs about love, commitment and promises in two religious traditions and describe what they mean.</a:t>
            </a:r>
          </a:p>
          <a:p>
            <a:r>
              <a:rPr lang="en-GB" sz="1000" dirty="0" smtClean="0">
                <a:latin typeface="SassoonPrimaryInfant" pitchFamily="2" charset="0"/>
              </a:rPr>
              <a:t>About </a:t>
            </a:r>
            <a:r>
              <a:rPr lang="en-GB" sz="1000" dirty="0">
                <a:latin typeface="SassoonPrimaryInfant" pitchFamily="2" charset="0"/>
              </a:rPr>
              <a:t>the meaning and importance of ceremonies of commitment for religious and non-religious people today.</a:t>
            </a:r>
          </a:p>
          <a:p>
            <a:r>
              <a:rPr lang="en-GB" sz="1000" dirty="0" smtClean="0">
                <a:latin typeface="SassoonPrimaryInfant" pitchFamily="2" charset="0"/>
              </a:rPr>
              <a:t>What </a:t>
            </a:r>
            <a:r>
              <a:rPr lang="en-GB" sz="1000" dirty="0">
                <a:latin typeface="SassoonPrimaryInfant" pitchFamily="2" charset="0"/>
              </a:rPr>
              <a:t>happens in ceremonies of commitment and what associated rituals mean?  </a:t>
            </a:r>
          </a:p>
          <a:p>
            <a:r>
              <a:rPr lang="en-GB" sz="1000" dirty="0" smtClean="0">
                <a:latin typeface="SassoonPrimaryInfant" pitchFamily="2" charset="0"/>
              </a:rPr>
              <a:t>Differences </a:t>
            </a:r>
            <a:r>
              <a:rPr lang="en-GB" sz="1000" dirty="0">
                <a:latin typeface="SassoonPrimaryInfant" pitchFamily="2" charset="0"/>
              </a:rPr>
              <a:t>between commitment celebrations in different religions</a:t>
            </a:r>
            <a:r>
              <a:rPr lang="en-GB" sz="1000" dirty="0" smtClean="0">
                <a:latin typeface="SassoonPrimaryInfant" pitchFamily="2" charset="0"/>
              </a:rPr>
              <a:t>.</a:t>
            </a:r>
          </a:p>
        </p:txBody>
      </p:sp>
      <p:pic>
        <p:nvPicPr>
          <p:cNvPr id="2" name="Picture 1"/>
          <p:cNvPicPr>
            <a:picLocks noChangeAspect="1"/>
          </p:cNvPicPr>
          <p:nvPr/>
        </p:nvPicPr>
        <p:blipFill>
          <a:blip r:embed="rId7"/>
          <a:stretch>
            <a:fillRect/>
          </a:stretch>
        </p:blipFill>
        <p:spPr>
          <a:xfrm>
            <a:off x="11733026" y="3456463"/>
            <a:ext cx="195089" cy="243861"/>
          </a:xfrm>
          <a:prstGeom prst="rect">
            <a:avLst/>
          </a:prstGeom>
        </p:spPr>
      </p:pic>
      <p:pic>
        <p:nvPicPr>
          <p:cNvPr id="3" name="Picture 2"/>
          <p:cNvPicPr>
            <a:picLocks noChangeAspect="1"/>
          </p:cNvPicPr>
          <p:nvPr/>
        </p:nvPicPr>
        <p:blipFill>
          <a:blip r:embed="rId7"/>
          <a:stretch>
            <a:fillRect/>
          </a:stretch>
        </p:blipFill>
        <p:spPr>
          <a:xfrm>
            <a:off x="2618251" y="510196"/>
            <a:ext cx="195089" cy="243861"/>
          </a:xfrm>
          <a:prstGeom prst="rect">
            <a:avLst/>
          </a:prstGeom>
        </p:spPr>
      </p:pic>
      <p:pic>
        <p:nvPicPr>
          <p:cNvPr id="31" name="Picture 30"/>
          <p:cNvPicPr>
            <a:picLocks noChangeAspect="1"/>
          </p:cNvPicPr>
          <p:nvPr/>
        </p:nvPicPr>
        <p:blipFill>
          <a:blip r:embed="rId7"/>
          <a:stretch>
            <a:fillRect/>
          </a:stretch>
        </p:blipFill>
        <p:spPr>
          <a:xfrm>
            <a:off x="843751" y="3046375"/>
            <a:ext cx="195089" cy="243861"/>
          </a:xfrm>
          <a:prstGeom prst="rect">
            <a:avLst/>
          </a:prstGeom>
        </p:spPr>
      </p:pic>
      <p:pic>
        <p:nvPicPr>
          <p:cNvPr id="4" name="Picture 3"/>
          <p:cNvPicPr>
            <a:picLocks noChangeAspect="1"/>
          </p:cNvPicPr>
          <p:nvPr/>
        </p:nvPicPr>
        <p:blipFill>
          <a:blip r:embed="rId8"/>
          <a:stretch>
            <a:fillRect/>
          </a:stretch>
        </p:blipFill>
        <p:spPr>
          <a:xfrm>
            <a:off x="9946202" y="1149119"/>
            <a:ext cx="268854" cy="268854"/>
          </a:xfrm>
          <a:prstGeom prst="rect">
            <a:avLst/>
          </a:prstGeom>
        </p:spPr>
      </p:pic>
      <p:pic>
        <p:nvPicPr>
          <p:cNvPr id="6" name="Picture 5"/>
          <p:cNvPicPr>
            <a:picLocks noChangeAspect="1"/>
          </p:cNvPicPr>
          <p:nvPr/>
        </p:nvPicPr>
        <p:blipFill>
          <a:blip r:embed="rId7"/>
          <a:stretch>
            <a:fillRect/>
          </a:stretch>
        </p:blipFill>
        <p:spPr>
          <a:xfrm>
            <a:off x="6789325" y="3614757"/>
            <a:ext cx="195089" cy="243861"/>
          </a:xfrm>
          <a:prstGeom prst="rect">
            <a:avLst/>
          </a:prstGeom>
        </p:spPr>
      </p:pic>
      <p:pic>
        <p:nvPicPr>
          <p:cNvPr id="8" name="Picture 7"/>
          <p:cNvPicPr>
            <a:picLocks noChangeAspect="1"/>
          </p:cNvPicPr>
          <p:nvPr/>
        </p:nvPicPr>
        <p:blipFill>
          <a:blip r:embed="rId9"/>
          <a:stretch>
            <a:fillRect/>
          </a:stretch>
        </p:blipFill>
        <p:spPr>
          <a:xfrm>
            <a:off x="8504791" y="5755397"/>
            <a:ext cx="274278" cy="274278"/>
          </a:xfrm>
          <a:prstGeom prst="rect">
            <a:avLst/>
          </a:prstGeom>
        </p:spPr>
      </p:pic>
    </p:spTree>
    <p:extLst>
      <p:ext uri="{BB962C8B-B14F-4D97-AF65-F5344CB8AC3E}">
        <p14:creationId xmlns:p14="http://schemas.microsoft.com/office/powerpoint/2010/main" val="306456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581</Words>
  <Application>Microsoft Office PowerPoint</Application>
  <PresentationFormat>Widescreen</PresentationFormat>
  <Paragraphs>65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SassoonPrimaryInfant</vt:lpstr>
      <vt:lpstr>Office Theme</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dc:creator>
  <cp:lastModifiedBy>Cornelius, Julie</cp:lastModifiedBy>
  <cp:revision>21</cp:revision>
  <dcterms:created xsi:type="dcterms:W3CDTF">2020-04-22T09:31:51Z</dcterms:created>
  <dcterms:modified xsi:type="dcterms:W3CDTF">2020-04-24T08:34:06Z</dcterms:modified>
</cp:coreProperties>
</file>