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8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07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3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6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00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92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38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7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39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74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46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rved Left Arrow 6"/>
          <p:cNvSpPr/>
          <p:nvPr/>
        </p:nvSpPr>
        <p:spPr>
          <a:xfrm rot="19803118">
            <a:off x="7250687" y="905239"/>
            <a:ext cx="806267" cy="1993767"/>
          </a:xfrm>
          <a:prstGeom prst="curvedLeftArrow">
            <a:avLst>
              <a:gd name="adj1" fmla="val 25000"/>
              <a:gd name="adj2" fmla="val 49151"/>
              <a:gd name="adj3" fmla="val 283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730" y="632127"/>
            <a:ext cx="1213922" cy="15032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04591" y="2184906"/>
            <a:ext cx="1800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SassoonPrimaryInfant" pitchFamily="2" charset="0"/>
              </a:rPr>
              <a:t>Understanding Christianity</a:t>
            </a:r>
            <a:endParaRPr lang="en-GB" dirty="0">
              <a:latin typeface="SassoonPrimaryInfant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3689" y="2608532"/>
            <a:ext cx="997826" cy="99782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626555" y="3547899"/>
            <a:ext cx="32854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900" dirty="0" smtClean="0">
              <a:latin typeface="SassoonPrimaryInfant" pitchFamily="2" charset="0"/>
            </a:endParaRPr>
          </a:p>
          <a:p>
            <a:pPr algn="ctr"/>
            <a:r>
              <a:rPr lang="en-GB" dirty="0" smtClean="0">
                <a:latin typeface="SassoonPrimaryInfant" pitchFamily="2" charset="0"/>
              </a:rPr>
              <a:t>Comparing </a:t>
            </a:r>
            <a:r>
              <a:rPr lang="en-GB" dirty="0" smtClean="0">
                <a:latin typeface="SassoonPrimaryInfant" pitchFamily="2" charset="0"/>
              </a:rPr>
              <a:t>beliefs and practices</a:t>
            </a:r>
            <a:endParaRPr lang="en-GB" dirty="0">
              <a:latin typeface="SassoonPrimaryInfant" pitchFamily="2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9406" y="2673664"/>
            <a:ext cx="399117" cy="456134"/>
          </a:xfrm>
          <a:prstGeom prst="rect">
            <a:avLst/>
          </a:prstGeom>
        </p:spPr>
      </p:pic>
      <p:pic>
        <p:nvPicPr>
          <p:cNvPr id="1026" name="Picture 2" descr="Rainbow Islam Symbol - My Evil Twin - Digital Art, Religion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093" y="2737888"/>
            <a:ext cx="322727" cy="32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3635" y="2747316"/>
            <a:ext cx="399757" cy="39975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334472" y="3162563"/>
            <a:ext cx="2504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SassoonPrimaryInfant" pitchFamily="2" charset="0"/>
              </a:rPr>
              <a:t>Non-Christian faith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85928" y="55108"/>
            <a:ext cx="48965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assoonPrimaryInfant" pitchFamily="2" charset="0"/>
              </a:rPr>
              <a:t>RE Learning Journey  Year 1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3" name="Curved Left Arrow 22"/>
          <p:cNvSpPr/>
          <p:nvPr/>
        </p:nvSpPr>
        <p:spPr>
          <a:xfrm rot="6468472">
            <a:off x="5135218" y="3098496"/>
            <a:ext cx="1081984" cy="2445488"/>
          </a:xfrm>
          <a:prstGeom prst="curvedLeftArrow">
            <a:avLst>
              <a:gd name="adj1" fmla="val 25000"/>
              <a:gd name="adj2" fmla="val 50000"/>
              <a:gd name="adj3" fmla="val 34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5" name="Curved Down Arrow 24"/>
          <p:cNvSpPr/>
          <p:nvPr/>
        </p:nvSpPr>
        <p:spPr>
          <a:xfrm rot="19526281">
            <a:off x="3802958" y="1030581"/>
            <a:ext cx="1868661" cy="1097831"/>
          </a:xfrm>
          <a:prstGeom prst="curvedDownArrow">
            <a:avLst>
              <a:gd name="adj1" fmla="val 25000"/>
              <a:gd name="adj2" fmla="val 50000"/>
              <a:gd name="adj3" fmla="val 260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2900" y="34073"/>
            <a:ext cx="2818336" cy="4801314"/>
          </a:xfrm>
          <a:prstGeom prst="rect">
            <a:avLst/>
          </a:prstGeom>
          <a:solidFill>
            <a:srgbClr val="00B050">
              <a:alpha val="32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SassoonPrimaryInfant" pitchFamily="2" charset="0"/>
              </a:rPr>
              <a:t>Autumn</a:t>
            </a:r>
            <a:r>
              <a:rPr lang="en-GB" sz="1400" b="1" u="sng" dirty="0" smtClean="0">
                <a:latin typeface="SassoonPrimaryInfant" pitchFamily="2" charset="0"/>
              </a:rPr>
              <a:t>  </a:t>
            </a:r>
            <a:endParaRPr lang="en-GB" sz="1400" b="1" u="sng" dirty="0">
              <a:latin typeface="SassoonPrimaryInfant" pitchFamily="2" charset="0"/>
            </a:endParaRPr>
          </a:p>
          <a:p>
            <a:r>
              <a:rPr lang="en-GB" sz="1200" b="1" dirty="0" smtClean="0">
                <a:latin typeface="SassoonPrimaryInfant" pitchFamily="2" charset="0"/>
              </a:rPr>
              <a:t>Who made the world?</a:t>
            </a:r>
          </a:p>
          <a:p>
            <a:r>
              <a:rPr lang="en-GB" sz="1050" dirty="0" smtClean="0">
                <a:latin typeface="SassoonPrimaryInfant" pitchFamily="2" charset="0"/>
              </a:rPr>
              <a:t>God created the universe.</a:t>
            </a:r>
          </a:p>
          <a:p>
            <a:r>
              <a:rPr lang="en-GB" sz="1050" dirty="0" smtClean="0">
                <a:latin typeface="SassoonPrimaryInfant" pitchFamily="2" charset="0"/>
              </a:rPr>
              <a:t> </a:t>
            </a:r>
          </a:p>
          <a:p>
            <a:r>
              <a:rPr lang="en-GB" sz="1050" dirty="0" smtClean="0">
                <a:latin typeface="SassoonPrimaryInfant" pitchFamily="2" charset="0"/>
              </a:rPr>
              <a:t>The Earth and everything in it are important to God. 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 God has a unique relationship with human beings as their Creator and </a:t>
            </a:r>
            <a:r>
              <a:rPr lang="en-GB" sz="1050" dirty="0" err="1" smtClean="0">
                <a:latin typeface="SassoonPrimaryInfant" pitchFamily="2" charset="0"/>
              </a:rPr>
              <a:t>Sustainer</a:t>
            </a:r>
            <a:r>
              <a:rPr lang="en-GB" sz="1050" dirty="0" smtClean="0">
                <a:latin typeface="SassoonPrimaryInfant" pitchFamily="2" charset="0"/>
              </a:rPr>
              <a:t>. 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 Humans should care for the world because it belongs to God.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200" b="1" dirty="0" smtClean="0">
                <a:latin typeface="SassoonPrimaryInfant" pitchFamily="2" charset="0"/>
              </a:rPr>
              <a:t>Why does Christmas matter to Christians?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believe that Jesus is God and that he was born as a baby in Bethlehem. 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 The Bible points out that his birth showed that he was extraordinary (for example, he is worshipped as a king, in Matthew) and that he came to bring good news (for example, to the poor, in Luke). 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celebrate Jesus’ birth; Advent for Christians is a time of getting ready for Jesus’ coming.</a:t>
            </a:r>
            <a:endParaRPr lang="en-GB" sz="1400" dirty="0">
              <a:latin typeface="SassoonPrimaryInfant" pitchFamily="2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342" y="334434"/>
            <a:ext cx="196947" cy="24389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703" y="2512680"/>
            <a:ext cx="177529" cy="219847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838957" y="229279"/>
            <a:ext cx="3045528" cy="3439403"/>
          </a:xfrm>
          <a:prstGeom prst="rect">
            <a:avLst/>
          </a:prstGeom>
          <a:solidFill>
            <a:srgbClr val="FFFF00">
              <a:alpha val="47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SassoonPrimaryInfant" pitchFamily="2" charset="0"/>
              </a:rPr>
              <a:t>Spring</a:t>
            </a:r>
          </a:p>
          <a:p>
            <a:r>
              <a:rPr lang="en-GB" sz="1200" b="1" dirty="0" smtClean="0">
                <a:latin typeface="SassoonPrimaryInfant" pitchFamily="2" charset="0"/>
              </a:rPr>
              <a:t>What do Christians believe God is like</a:t>
            </a:r>
            <a:r>
              <a:rPr lang="en-GB" sz="1200" b="1" dirty="0" smtClean="0">
                <a:latin typeface="SassoonPrimaryInfant" pitchFamily="2" charset="0"/>
              </a:rPr>
              <a:t>?</a:t>
            </a:r>
            <a:endParaRPr lang="en-GB" sz="1050" dirty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</a:t>
            </a:r>
            <a:r>
              <a:rPr lang="en-GB" sz="1050" dirty="0" smtClean="0">
                <a:latin typeface="SassoonPrimaryInfant" pitchFamily="2" charset="0"/>
              </a:rPr>
              <a:t>believe in God, and that they find out about God in the Bible. 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believe God is loving, kind, fair and forgiving, and also Lord and King.  Some stories show these Christian beliefs. 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worship God and try to live in ways that please him.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200" b="1" dirty="0" smtClean="0">
                <a:latin typeface="SassoonPrimaryInfant" pitchFamily="2" charset="0"/>
              </a:rPr>
              <a:t>Why does Easter matter to Christians?</a:t>
            </a:r>
          </a:p>
          <a:p>
            <a:r>
              <a:rPr lang="en-GB" sz="1050" dirty="0" smtClean="0">
                <a:latin typeface="SassoonPrimaryInfant" pitchFamily="2" charset="0"/>
              </a:rPr>
              <a:t>Easter is very important in the ‘big story’ of the Bible. 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believe Jesus rose again, giving people hope of a new life.</a:t>
            </a:r>
          </a:p>
          <a:p>
            <a:endParaRPr lang="en-GB" b="1" dirty="0">
              <a:latin typeface="Comic Sans MS" panose="030F0702030302020204" pitchFamily="66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5848" y="316718"/>
            <a:ext cx="196947" cy="24389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7538" y="2268786"/>
            <a:ext cx="196947" cy="243894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389232" y="5106572"/>
            <a:ext cx="9690660" cy="1685077"/>
          </a:xfrm>
          <a:prstGeom prst="rect">
            <a:avLst/>
          </a:prstGeom>
          <a:solidFill>
            <a:srgbClr val="7030A0">
              <a:alpha val="26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SassoonPrimaryInfant" pitchFamily="2" charset="0"/>
              </a:rPr>
              <a:t>Summer</a:t>
            </a:r>
          </a:p>
          <a:p>
            <a:r>
              <a:rPr lang="en-GB" sz="1200" b="1" dirty="0" smtClean="0">
                <a:latin typeface="SassoonPrimaryInfant" pitchFamily="2" charset="0"/>
              </a:rPr>
              <a:t>Who is Jewish and how do they live?                                                    </a:t>
            </a:r>
            <a:r>
              <a:rPr lang="en-GB" sz="1200" b="1" dirty="0" smtClean="0">
                <a:latin typeface="SassoonPrimaryInfant" pitchFamily="2" charset="0"/>
              </a:rPr>
              <a:t>	Who </a:t>
            </a:r>
            <a:r>
              <a:rPr lang="en-GB" sz="1200" b="1" dirty="0" smtClean="0">
                <a:latin typeface="SassoonPrimaryInfant" pitchFamily="2" charset="0"/>
              </a:rPr>
              <a:t>am I?  What does it mean to belong?</a:t>
            </a:r>
          </a:p>
          <a:p>
            <a:r>
              <a:rPr lang="en-GB" sz="1050" dirty="0" smtClean="0">
                <a:latin typeface="SassoonPrimaryInfant" pitchFamily="2" charset="0"/>
              </a:rPr>
              <a:t>Jewish beliefs about God as expressed in the Shema.                                                                 </a:t>
            </a:r>
            <a:r>
              <a:rPr lang="en-GB" sz="1050" dirty="0" smtClean="0">
                <a:latin typeface="SassoonPrimaryInfant" pitchFamily="2" charset="0"/>
              </a:rPr>
              <a:t>Loving </a:t>
            </a:r>
            <a:r>
              <a:rPr lang="en-GB" sz="1050" dirty="0" smtClean="0">
                <a:latin typeface="SassoonPrimaryInfant" pitchFamily="2" charset="0"/>
              </a:rPr>
              <a:t>others is important in lots of communities.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Some stories used in Jewish celebrations (e.g. </a:t>
            </a:r>
            <a:r>
              <a:rPr lang="en-GB" sz="1050" dirty="0" err="1" smtClean="0">
                <a:latin typeface="SassoonPrimaryInfant" pitchFamily="2" charset="0"/>
              </a:rPr>
              <a:t>Hannukah</a:t>
            </a:r>
            <a:r>
              <a:rPr lang="en-GB" sz="1050" dirty="0" smtClean="0">
                <a:latin typeface="SassoonPrimaryInfant" pitchFamily="2" charset="0"/>
              </a:rPr>
              <a:t>, Shabbat and Sukkot)                               </a:t>
            </a:r>
            <a:r>
              <a:rPr lang="en-GB" sz="1050" dirty="0" smtClean="0">
                <a:latin typeface="SassoonPrimaryInfant" pitchFamily="2" charset="0"/>
              </a:rPr>
              <a:t>What </a:t>
            </a:r>
            <a:r>
              <a:rPr lang="en-GB" sz="1050" dirty="0" smtClean="0">
                <a:latin typeface="SassoonPrimaryInfant" pitchFamily="2" charset="0"/>
              </a:rPr>
              <a:t>happens at welcome and marriage ceremonies in different faiths </a:t>
            </a:r>
          </a:p>
          <a:p>
            <a:r>
              <a:rPr lang="en-GB" sz="1050" dirty="0" smtClean="0">
                <a:latin typeface="SassoonPrimaryInfant" pitchFamily="2" charset="0"/>
              </a:rPr>
              <a:t>                                                                                                                                     </a:t>
            </a:r>
            <a:r>
              <a:rPr lang="en-GB" sz="1050" dirty="0" smtClean="0">
                <a:latin typeface="SassoonPrimaryInfant" pitchFamily="2" charset="0"/>
              </a:rPr>
              <a:t> </a:t>
            </a:r>
            <a:r>
              <a:rPr lang="en-GB" sz="1050" dirty="0" smtClean="0">
                <a:latin typeface="SassoonPrimaryInfant" pitchFamily="2" charset="0"/>
              </a:rPr>
              <a:t>and what the actions and symbols mean. </a:t>
            </a:r>
          </a:p>
          <a:p>
            <a:r>
              <a:rPr lang="en-GB" sz="1050" dirty="0" smtClean="0">
                <a:latin typeface="SassoonPrimaryInfant" pitchFamily="2" charset="0"/>
              </a:rPr>
              <a:t>How Jewish people celebrate special times.                                                                                            </a:t>
            </a:r>
          </a:p>
          <a:p>
            <a:r>
              <a:rPr lang="en-GB" sz="1050" dirty="0" smtClean="0">
                <a:latin typeface="SassoonPrimaryInfant" pitchFamily="2" charset="0"/>
              </a:rPr>
              <a:t>                                                                                                                                     </a:t>
            </a:r>
            <a:r>
              <a:rPr lang="en-GB" sz="1050" dirty="0" smtClean="0">
                <a:latin typeface="SassoonPrimaryInfant" pitchFamily="2" charset="0"/>
              </a:rPr>
              <a:t> </a:t>
            </a:r>
            <a:r>
              <a:rPr lang="en-GB" sz="1050" dirty="0" smtClean="0">
                <a:latin typeface="SassoonPrimaryInfant" pitchFamily="2" charset="0"/>
              </a:rPr>
              <a:t>How people express their identity in belonging within faith/non-faith</a:t>
            </a:r>
          </a:p>
          <a:p>
            <a:r>
              <a:rPr lang="en-GB" sz="1050" dirty="0" smtClean="0">
                <a:latin typeface="SassoonPrimaryInfant" pitchFamily="2" charset="0"/>
              </a:rPr>
              <a:t>How Jewish ideas of God impacts upon how Jewish people live.                                                             communities.</a:t>
            </a:r>
            <a:endParaRPr lang="en-GB" sz="1200" b="1" dirty="0">
              <a:latin typeface="SassoonPrimaryInfant" pitchFamily="2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8523" y="5210259"/>
            <a:ext cx="302950" cy="30295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4664" y="5228978"/>
            <a:ext cx="393231" cy="39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262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SassoonPrimaryInfant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</dc:creator>
  <cp:lastModifiedBy>Cornelius, Julie</cp:lastModifiedBy>
  <cp:revision>14</cp:revision>
  <cp:lastPrinted>2020-04-24T08:19:15Z</cp:lastPrinted>
  <dcterms:created xsi:type="dcterms:W3CDTF">2020-04-22T09:31:51Z</dcterms:created>
  <dcterms:modified xsi:type="dcterms:W3CDTF">2020-04-24T08:19:30Z</dcterms:modified>
</cp:coreProperties>
</file>