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F6BB00"/>
    <a:srgbClr val="81052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37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689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38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47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1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47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00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95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54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90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9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9CDCC-5EEE-460B-8D63-60C4050F13A2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3026C-8DD7-4388-BC75-99BA283745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1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242888"/>
            <a:ext cx="11430000" cy="6386512"/>
          </a:xfrm>
          <a:prstGeom prst="rect">
            <a:avLst/>
          </a:prstGeom>
          <a:blipFill dpi="0" rotWithShape="1">
            <a:blip r:embed="rId2">
              <a:alphaModFix amt="3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gradFill flip="none" rotWithShape="1">
                <a:gsLst>
                  <a:gs pos="0">
                    <a:schemeClr val="lt1">
                      <a:shade val="30000"/>
                      <a:satMod val="115000"/>
                    </a:schemeClr>
                  </a:gs>
                  <a:gs pos="50000">
                    <a:schemeClr val="lt1">
                      <a:shade val="67500"/>
                      <a:satMod val="115000"/>
                    </a:schemeClr>
                  </a:gs>
                  <a:gs pos="100000">
                    <a:schemeClr val="lt1">
                      <a:shade val="100000"/>
                      <a:satMod val="115000"/>
                    </a:schemeClr>
                  </a:gs>
                </a:gsLst>
                <a:lin ang="18900000" scaled="1"/>
                <a:tileRect/>
              </a:gra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411931"/>
              </p:ext>
            </p:extLst>
          </p:nvPr>
        </p:nvGraphicFramePr>
        <p:xfrm>
          <a:off x="79737" y="0"/>
          <a:ext cx="12217174" cy="6958594"/>
        </p:xfrm>
        <a:graphic>
          <a:graphicData uri="http://schemas.openxmlformats.org/drawingml/2006/table">
            <a:tbl>
              <a:tblPr firstRow="1" bandRow="1"/>
              <a:tblGrid>
                <a:gridCol w="983716">
                  <a:extLst>
                    <a:ext uri="{9D8B030D-6E8A-4147-A177-3AD203B41FA5}">
                      <a16:colId xmlns:a16="http://schemas.microsoft.com/office/drawing/2014/main" val="3288156812"/>
                    </a:ext>
                  </a:extLst>
                </a:gridCol>
                <a:gridCol w="1112108">
                  <a:extLst>
                    <a:ext uri="{9D8B030D-6E8A-4147-A177-3AD203B41FA5}">
                      <a16:colId xmlns:a16="http://schemas.microsoft.com/office/drawing/2014/main" val="3570759692"/>
                    </a:ext>
                  </a:extLst>
                </a:gridCol>
                <a:gridCol w="1087394">
                  <a:extLst>
                    <a:ext uri="{9D8B030D-6E8A-4147-A177-3AD203B41FA5}">
                      <a16:colId xmlns:a16="http://schemas.microsoft.com/office/drawing/2014/main" val="3905908697"/>
                    </a:ext>
                  </a:extLst>
                </a:gridCol>
                <a:gridCol w="1021492">
                  <a:extLst>
                    <a:ext uri="{9D8B030D-6E8A-4147-A177-3AD203B41FA5}">
                      <a16:colId xmlns:a16="http://schemas.microsoft.com/office/drawing/2014/main" val="17525838"/>
                    </a:ext>
                  </a:extLst>
                </a:gridCol>
                <a:gridCol w="1070919">
                  <a:extLst>
                    <a:ext uri="{9D8B030D-6E8A-4147-A177-3AD203B41FA5}">
                      <a16:colId xmlns:a16="http://schemas.microsoft.com/office/drawing/2014/main" val="2604244980"/>
                    </a:ext>
                  </a:extLst>
                </a:gridCol>
                <a:gridCol w="1120346">
                  <a:extLst>
                    <a:ext uri="{9D8B030D-6E8A-4147-A177-3AD203B41FA5}">
                      <a16:colId xmlns:a16="http://schemas.microsoft.com/office/drawing/2014/main" val="2757332520"/>
                    </a:ext>
                  </a:extLst>
                </a:gridCol>
                <a:gridCol w="906162">
                  <a:extLst>
                    <a:ext uri="{9D8B030D-6E8A-4147-A177-3AD203B41FA5}">
                      <a16:colId xmlns:a16="http://schemas.microsoft.com/office/drawing/2014/main" val="810214232"/>
                    </a:ext>
                  </a:extLst>
                </a:gridCol>
                <a:gridCol w="1359244">
                  <a:extLst>
                    <a:ext uri="{9D8B030D-6E8A-4147-A177-3AD203B41FA5}">
                      <a16:colId xmlns:a16="http://schemas.microsoft.com/office/drawing/2014/main" val="297838967"/>
                    </a:ext>
                  </a:extLst>
                </a:gridCol>
                <a:gridCol w="881448">
                  <a:extLst>
                    <a:ext uri="{9D8B030D-6E8A-4147-A177-3AD203B41FA5}">
                      <a16:colId xmlns:a16="http://schemas.microsoft.com/office/drawing/2014/main" val="865572037"/>
                    </a:ext>
                  </a:extLst>
                </a:gridCol>
                <a:gridCol w="1128584">
                  <a:extLst>
                    <a:ext uri="{9D8B030D-6E8A-4147-A177-3AD203B41FA5}">
                      <a16:colId xmlns:a16="http://schemas.microsoft.com/office/drawing/2014/main" val="413931480"/>
                    </a:ext>
                  </a:extLst>
                </a:gridCol>
                <a:gridCol w="1545761">
                  <a:extLst>
                    <a:ext uri="{9D8B030D-6E8A-4147-A177-3AD203B41FA5}">
                      <a16:colId xmlns:a16="http://schemas.microsoft.com/office/drawing/2014/main" val="2892137960"/>
                    </a:ext>
                  </a:extLst>
                </a:gridCol>
              </a:tblGrid>
              <a:tr h="787364">
                <a:tc>
                  <a:txBody>
                    <a:bodyPr/>
                    <a:lstStyle/>
                    <a:p>
                      <a:pPr algn="r"/>
                      <a:endParaRPr lang="en-GB" sz="1400" b="1" dirty="0" smtClean="0">
                        <a:solidFill>
                          <a:srgbClr val="7030A0"/>
                        </a:solidFill>
                        <a:latin typeface="SassoonPrimaryInfant" pitchFamily="2" charset="0"/>
                      </a:endParaRPr>
                    </a:p>
                    <a:p>
                      <a:pPr algn="r"/>
                      <a:r>
                        <a:rPr lang="en-GB" sz="1400" b="1" dirty="0" smtClean="0">
                          <a:solidFill>
                            <a:srgbClr val="7030A0"/>
                          </a:solidFill>
                          <a:latin typeface="SassoonPrimaryInfant" pitchFamily="2" charset="0"/>
                        </a:rPr>
                        <a:t>Year 6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 smtClean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  <a:p>
                      <a:endParaRPr lang="en-GB" sz="1000" dirty="0" smtClean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What does it mean if God is holy and loving?</a:t>
                      </a:r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 smtClean="0">
                        <a:latin typeface="SassoonPrimaryInfant" pitchFamily="2" charset="0"/>
                      </a:endParaRPr>
                    </a:p>
                    <a:p>
                      <a:endParaRPr lang="en-GB" sz="1000" dirty="0" smtClean="0">
                        <a:latin typeface="SassoonPrimaryInfant" pitchFamily="2" charset="0"/>
                      </a:endParaRPr>
                    </a:p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Was Jesus the Messiah?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 smtClean="0">
                        <a:latin typeface="SassoonPrimaryInfant" pitchFamily="2" charset="0"/>
                      </a:endParaRPr>
                    </a:p>
                    <a:p>
                      <a:endParaRPr lang="en-GB" sz="1000" dirty="0" smtClean="0">
                        <a:latin typeface="SassoonPrimaryInfant" pitchFamily="2" charset="0"/>
                      </a:endParaRPr>
                    </a:p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What would Jesus do?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 smtClean="0">
                        <a:latin typeface="SassoonPrimaryInfant" pitchFamily="2" charset="0"/>
                      </a:endParaRPr>
                    </a:p>
                    <a:p>
                      <a:endParaRPr lang="en-GB" sz="1000" dirty="0" smtClean="0">
                        <a:latin typeface="SassoonPrimaryInfant" pitchFamily="2" charset="0"/>
                      </a:endParaRPr>
                    </a:p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What difference</a:t>
                      </a:r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 does the resurrection make for Christians?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 smtClean="0">
                        <a:latin typeface="SassoonPrimaryInfant" pitchFamily="2" charset="0"/>
                      </a:endParaRPr>
                    </a:p>
                    <a:p>
                      <a:endParaRPr lang="en-GB" sz="1000" dirty="0" smtClean="0">
                        <a:latin typeface="SassoonPrimaryInfant" pitchFamily="2" charset="0"/>
                      </a:endParaRPr>
                    </a:p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What does it mean</a:t>
                      </a:r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 for Muslims to follow God?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519439"/>
                  </a:ext>
                </a:extLst>
              </a:tr>
              <a:tr h="720857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 smtClean="0">
                          <a:solidFill>
                            <a:srgbClr val="7030A0"/>
                          </a:solidFill>
                          <a:latin typeface="SassoonPrimaryInfant" pitchFamily="2" charset="0"/>
                        </a:rPr>
                        <a:t>Year 5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Creation and science: conflicting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or complimentary?</a:t>
                      </a:r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assoonPrimaryInfant" pitchFamily="2" charset="0"/>
                          <a:ea typeface="+mn-ea"/>
                          <a:cs typeface="+mn-cs"/>
                        </a:rPr>
                        <a:t>Creation and science: conflicting or complimentary?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assoonPrimaryInfant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How can following God bring freedom and justice?</a:t>
                      </a:r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What did Jesus do to save human beings?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What kind of king is Jesus?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000" dirty="0" smtClean="0">
                          <a:latin typeface="SassoonPrimaryInfant" pitchFamily="2" charset="0"/>
                        </a:rPr>
                        <a:t>1) Why is pilgrimage important?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 smtClean="0">
                          <a:latin typeface="SassoonPrimaryInfant" pitchFamily="2" charset="0"/>
                        </a:rPr>
                        <a:t>2) How religion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 smtClean="0">
                          <a:latin typeface="SassoonPrimaryInfant" pitchFamily="2" charset="0"/>
                        </a:rPr>
                        <a:t>helps people through good and bad.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7392424"/>
                  </a:ext>
                </a:extLst>
              </a:tr>
              <a:tr h="720857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 smtClean="0">
                          <a:solidFill>
                            <a:srgbClr val="7030A0"/>
                          </a:solidFill>
                          <a:latin typeface="SassoonPrimaryInfant" pitchFamily="2" charset="0"/>
                        </a:rPr>
                        <a:t>Year 4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6BB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ssoonPrimaryInfant" pitchFamily="2" charset="0"/>
                          <a:ea typeface="+mn-ea"/>
                          <a:cs typeface="+mn-cs"/>
                        </a:rPr>
                        <a:t>What is the Trinity? (Digging deeper)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What kind of world did Jesus</a:t>
                      </a:r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 want?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ssoonPrimaryInfant" pitchFamily="2" charset="0"/>
                          <a:ea typeface="+mn-ea"/>
                          <a:cs typeface="+mn-cs"/>
                        </a:rPr>
                        <a:t>Why do Christians call  it ‘Good Friday’? (Digging deeper)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When Jesus left</a:t>
                      </a:r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 what was the impact of Pentecost?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000" smtClean="0">
                          <a:latin typeface="SassoonPrimaryInfant" pitchFamily="2" charset="0"/>
                        </a:rPr>
                        <a:t>1)Deeper </a:t>
                      </a:r>
                      <a:r>
                        <a:rPr lang="en-GB" sz="1000" dirty="0" smtClean="0">
                          <a:latin typeface="SassoonPrimaryInfant" pitchFamily="2" charset="0"/>
                        </a:rPr>
                        <a:t>meanings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 smtClean="0">
                          <a:latin typeface="SassoonPrimaryInfant" pitchFamily="2" charset="0"/>
                        </a:rPr>
                        <a:t> of festivals.</a:t>
                      </a:r>
                    </a:p>
                    <a:p>
                      <a:pPr marL="228600" indent="-228600">
                        <a:buAutoNum type="arabicParenR" startAt="2"/>
                      </a:pPr>
                      <a:r>
                        <a:rPr lang="en-GB" sz="1000" dirty="0" smtClean="0">
                          <a:latin typeface="SassoonPrimaryInfant" pitchFamily="2" charset="0"/>
                        </a:rPr>
                        <a:t>How/why</a:t>
                      </a:r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 do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believers show commitment?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6664559"/>
                  </a:ext>
                </a:extLst>
              </a:tr>
              <a:tr h="653087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 smtClean="0">
                          <a:solidFill>
                            <a:srgbClr val="7030A0"/>
                          </a:solidFill>
                          <a:latin typeface="SassoonPrimaryInfant" pitchFamily="2" charset="0"/>
                        </a:rPr>
                        <a:t>Year</a:t>
                      </a:r>
                      <a:r>
                        <a:rPr lang="en-GB" sz="1400" b="1" baseline="0" dirty="0" smtClean="0">
                          <a:solidFill>
                            <a:srgbClr val="7030A0"/>
                          </a:solidFill>
                          <a:latin typeface="SassoonPrimaryInfant" pitchFamily="2" charset="0"/>
                        </a:rPr>
                        <a:t> 3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What do Christians learn from the creation story?</a:t>
                      </a:r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6BB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What is it like to follow God?</a:t>
                      </a:r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What is the Trinity?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Why do Christians call  it</a:t>
                      </a:r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 ‘Good Friday’?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What does it mean to be a Sikh in Britain today?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6448826"/>
                  </a:ext>
                </a:extLst>
              </a:tr>
              <a:tr h="792307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 smtClean="0">
                          <a:solidFill>
                            <a:srgbClr val="7030A0"/>
                          </a:solidFill>
                          <a:latin typeface="SassoonPrimaryInfant" pitchFamily="2" charset="0"/>
                        </a:rPr>
                        <a:t>Year 2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6BB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ssoonPrimaryInfant" pitchFamily="2" charset="0"/>
                          <a:ea typeface="+mn-ea"/>
                          <a:cs typeface="+mn-cs"/>
                        </a:rPr>
                        <a:t>Why does Christmas matter to Christians? (Digging deeper)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What is the good news that Jesus brings?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ssoonPrimaryInfant" pitchFamily="2" charset="0"/>
                          <a:ea typeface="+mn-ea"/>
                          <a:cs typeface="+mn-cs"/>
                        </a:rPr>
                        <a:t>Why does Easter matter to Christians? </a:t>
                      </a:r>
                    </a:p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(Digging deeper)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1)How should</a:t>
                      </a:r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 we </a:t>
                      </a:r>
                    </a:p>
                    <a:p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care for others?</a:t>
                      </a:r>
                    </a:p>
                    <a:p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2)What makes </a:t>
                      </a:r>
                    </a:p>
                    <a:p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some places</a:t>
                      </a:r>
                    </a:p>
                    <a:p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 sacred?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4813862"/>
                  </a:ext>
                </a:extLst>
              </a:tr>
              <a:tr h="53822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 smtClean="0">
                          <a:solidFill>
                            <a:srgbClr val="7030A0"/>
                          </a:solidFill>
                          <a:latin typeface="SassoonPrimaryInfant" pitchFamily="2" charset="0"/>
                        </a:rPr>
                        <a:t>Year 1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What do Christians believe God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is like?</a:t>
                      </a:r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Who made the world?</a:t>
                      </a:r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6BB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Why does Christmas matter to Christians?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Why does Easter matter to Christians? 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Who is Jewish and how do they live?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Who am I?  </a:t>
                      </a:r>
                    </a:p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What does it </a:t>
                      </a:r>
                    </a:p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mean to belong?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2678237"/>
                  </a:ext>
                </a:extLst>
              </a:tr>
              <a:tr h="720857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 smtClean="0">
                          <a:solidFill>
                            <a:srgbClr val="7030A0"/>
                          </a:solidFill>
                          <a:latin typeface="SassoonPrimaryInfant" pitchFamily="2" charset="0"/>
                        </a:rPr>
                        <a:t>Reception</a:t>
                      </a:r>
                      <a:endParaRPr lang="en-GB" sz="1400" b="1" dirty="0">
                        <a:solidFill>
                          <a:srgbClr val="7030A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Why is the word God so important</a:t>
                      </a:r>
                      <a:r>
                        <a:rPr lang="en-GB" sz="1050" baseline="0" dirty="0" smtClean="0">
                          <a:solidFill>
                            <a:schemeClr val="tx1"/>
                          </a:solidFill>
                          <a:latin typeface="SassoonPrimaryInfant" pitchFamily="2" charset="0"/>
                        </a:rPr>
                        <a:t> to Christians?</a:t>
                      </a:r>
                      <a:endParaRPr lang="en-GB" sz="105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6BB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Why do Christians perform nativity plays?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1) Being special.</a:t>
                      </a:r>
                    </a:p>
                    <a:p>
                      <a:r>
                        <a:rPr lang="en-GB" sz="1000" dirty="0" smtClean="0">
                          <a:latin typeface="SassoonPrimaryInfant" pitchFamily="2" charset="0"/>
                        </a:rPr>
                        <a:t>2) Which places</a:t>
                      </a:r>
                    </a:p>
                    <a:p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 are special?</a:t>
                      </a:r>
                    </a:p>
                    <a:p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3) Which </a:t>
                      </a:r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stories</a:t>
                      </a:r>
                      <a:endParaRPr lang="en-GB" sz="1000" baseline="0" dirty="0" smtClean="0">
                        <a:latin typeface="SassoonPrimaryInfant" pitchFamily="2" charset="0"/>
                      </a:endParaRPr>
                    </a:p>
                    <a:p>
                      <a:r>
                        <a:rPr lang="en-GB" sz="1000" baseline="0" dirty="0" smtClean="0">
                          <a:latin typeface="SassoonPrimaryInfant" pitchFamily="2" charset="0"/>
                        </a:rPr>
                        <a:t>are special?</a:t>
                      </a:r>
                      <a:endParaRPr lang="en-GB" sz="1000" dirty="0"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414505"/>
                  </a:ext>
                </a:extLst>
              </a:tr>
              <a:tr h="720857"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rgbClr val="7030A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God</a:t>
                      </a:r>
                    </a:p>
                    <a:p>
                      <a:pPr algn="ctr"/>
                      <a:endParaRPr lang="en-GB" sz="1200" b="1" dirty="0" smtClean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Creation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Fall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People of God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Incarnation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Gospel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Salvation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Kingdom of God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8602373"/>
                  </a:ext>
                </a:extLst>
              </a:tr>
              <a:tr h="720857">
                <a:tc gridSpan="9"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Understanding</a:t>
                      </a:r>
                      <a:r>
                        <a:rPr lang="en-GB" sz="1600" b="1" baseline="0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 Christianity</a:t>
                      </a:r>
                      <a:endParaRPr lang="en-GB" sz="16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Non- Christian</a:t>
                      </a:r>
                      <a:endParaRPr lang="en-GB" sz="16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FF0000"/>
                          </a:solidFill>
                          <a:latin typeface="SassoonPrimaryInfant" pitchFamily="2" charset="0"/>
                        </a:rPr>
                        <a:t>Thematic</a:t>
                      </a:r>
                      <a:endParaRPr lang="en-GB" sz="1600" b="1" dirty="0">
                        <a:solidFill>
                          <a:srgbClr val="FF0000"/>
                        </a:solidFill>
                        <a:latin typeface="SassoonPrimaryInfant" pitchFamily="2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59456990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725" y="6015914"/>
            <a:ext cx="211371" cy="2811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232" y="5890423"/>
            <a:ext cx="306041" cy="3248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754" y="5870066"/>
            <a:ext cx="227520" cy="3596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513" y="5975817"/>
            <a:ext cx="210156" cy="2394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992" y="5881280"/>
            <a:ext cx="435331" cy="4157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756" y="5912563"/>
            <a:ext cx="248949" cy="27463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58" y="5890423"/>
            <a:ext cx="440406" cy="41240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278" y="5859491"/>
            <a:ext cx="454606" cy="41579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806642" y="5643048"/>
            <a:ext cx="324156" cy="370464"/>
          </a:xfrm>
          <a:prstGeom prst="rect">
            <a:avLst/>
          </a:prstGeom>
        </p:spPr>
      </p:pic>
      <p:pic>
        <p:nvPicPr>
          <p:cNvPr id="17" name="Picture 2" descr="Rainbow Islam Symbol - My Evil Twin - Digital Art, Religion ...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292" y="5671651"/>
            <a:ext cx="341861" cy="341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480153" y="5678992"/>
            <a:ext cx="360997" cy="36099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1114266" y="5555487"/>
            <a:ext cx="629159" cy="62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40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353</Words>
  <Application>Microsoft Office PowerPoint</Application>
  <PresentationFormat>Widescreen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Allen, H</cp:lastModifiedBy>
  <cp:revision>45</cp:revision>
  <cp:lastPrinted>2020-04-24T09:02:50Z</cp:lastPrinted>
  <dcterms:created xsi:type="dcterms:W3CDTF">2020-04-19T22:27:08Z</dcterms:created>
  <dcterms:modified xsi:type="dcterms:W3CDTF">2020-04-24T10:50:22Z</dcterms:modified>
</cp:coreProperties>
</file>